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6858000" cx="12192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Noto Sans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  <p:embeddedFont>
      <p:font typeface="Lato Black"/>
      <p:bold r:id="rId31"/>
      <p:boldItalic r:id="rId32"/>
    </p:embeddedFont>
    <p:embeddedFont>
      <p:font typeface="Libre Franklin Medium"/>
      <p:regular r:id="rId33"/>
      <p:bold r:id="rId34"/>
      <p:italic r:id="rId35"/>
      <p:boldItalic r:id="rId36"/>
    </p:embeddedFont>
    <p:embeddedFont>
      <p:font typeface="Open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41" roundtripDataSignature="AMtx7mjsrJone3Ix2eGRLZfGUTuf+KMK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Italic.fntdata"/><Relationship Id="rId20" Type="http://schemas.openxmlformats.org/officeDocument/2006/relationships/font" Target="fonts/Roboto-bold.fntdata"/><Relationship Id="rId41" Type="http://customschemas.google.com/relationships/presentationmetadata" Target="meta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NotoSans-bold.fntdata"/><Relationship Id="rId23" Type="http://schemas.openxmlformats.org/officeDocument/2006/relationships/font" Target="fonts/NotoSa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otoSans-boldItalic.fntdata"/><Relationship Id="rId25" Type="http://schemas.openxmlformats.org/officeDocument/2006/relationships/font" Target="fonts/NotoSans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Black-bold.fntdata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33" Type="http://schemas.openxmlformats.org/officeDocument/2006/relationships/font" Target="fonts/LibreFranklinMedium-regular.fntdata"/><Relationship Id="rId10" Type="http://schemas.openxmlformats.org/officeDocument/2006/relationships/slide" Target="slides/slide5.xml"/><Relationship Id="rId32" Type="http://schemas.openxmlformats.org/officeDocument/2006/relationships/font" Target="fonts/LatoBlack-boldItalic.fntdata"/><Relationship Id="rId13" Type="http://schemas.openxmlformats.org/officeDocument/2006/relationships/slide" Target="slides/slide8.xml"/><Relationship Id="rId35" Type="http://schemas.openxmlformats.org/officeDocument/2006/relationships/font" Target="fonts/LibreFranklinMedium-italic.fntdata"/><Relationship Id="rId12" Type="http://schemas.openxmlformats.org/officeDocument/2006/relationships/slide" Target="slides/slide7.xml"/><Relationship Id="rId34" Type="http://schemas.openxmlformats.org/officeDocument/2006/relationships/font" Target="fonts/LibreFranklinMedium-bold.fntdata"/><Relationship Id="rId15" Type="http://schemas.openxmlformats.org/officeDocument/2006/relationships/slide" Target="slides/slide10.xml"/><Relationship Id="rId37" Type="http://schemas.openxmlformats.org/officeDocument/2006/relationships/font" Target="fonts/OpenSans-regular.fntdata"/><Relationship Id="rId14" Type="http://schemas.openxmlformats.org/officeDocument/2006/relationships/slide" Target="slides/slide9.xml"/><Relationship Id="rId36" Type="http://schemas.openxmlformats.org/officeDocument/2006/relationships/font" Target="fonts/LibreFranklinMedium-boldItalic.fntdata"/><Relationship Id="rId17" Type="http://schemas.openxmlformats.org/officeDocument/2006/relationships/slide" Target="slides/slide12.xml"/><Relationship Id="rId39" Type="http://schemas.openxmlformats.org/officeDocument/2006/relationships/font" Target="fonts/OpenSans-italic.fntdata"/><Relationship Id="rId16" Type="http://schemas.openxmlformats.org/officeDocument/2006/relationships/slide" Target="slides/slide11.xml"/><Relationship Id="rId38" Type="http://schemas.openxmlformats.org/officeDocument/2006/relationships/font" Target="fonts/OpenSans-bold.fntdata"/><Relationship Id="rId19" Type="http://schemas.openxmlformats.org/officeDocument/2006/relationships/font" Target="fonts/Robo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e3b150c177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1" name="Google Shape;251;g1e3b150c177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e3b150c177_0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4" name="Google Shape;264;g1e3b150c177_0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e3b150c177_0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7" name="Google Shape;277;g1e3b150c177_0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e3b150c177_0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0" name="Google Shape;290;g1e3b150c177_0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9" name="Google Shape;13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5" name="Google Shape;15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3" name="Google Shape;16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03dd1617e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g2503dd1617e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" name="Google Shape;24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/>
          <p:nvPr>
            <p:ph idx="10" type="dt"/>
          </p:nvPr>
        </p:nvSpPr>
        <p:spPr>
          <a:xfrm>
            <a:off x="298720" y="63749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Open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3" name="Google Shape;53;p2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4" name="Google Shape;54;p29"/>
          <p:cNvSpPr txBox="1"/>
          <p:nvPr>
            <p:ph idx="10" type="dt"/>
          </p:nvPr>
        </p:nvSpPr>
        <p:spPr>
          <a:xfrm>
            <a:off x="298720" y="63749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Open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3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30"/>
          <p:cNvSpPr txBox="1"/>
          <p:nvPr>
            <p:ph idx="10" type="dt"/>
          </p:nvPr>
        </p:nvSpPr>
        <p:spPr>
          <a:xfrm>
            <a:off x="298720" y="63749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31"/>
          <p:cNvSpPr txBox="1"/>
          <p:nvPr>
            <p:ph idx="10" type="dt"/>
          </p:nvPr>
        </p:nvSpPr>
        <p:spPr>
          <a:xfrm>
            <a:off x="298720" y="63749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32"/>
          <p:cNvSpPr txBox="1"/>
          <p:nvPr>
            <p:ph idx="10" type="dt"/>
          </p:nvPr>
        </p:nvSpPr>
        <p:spPr>
          <a:xfrm>
            <a:off x="298720" y="63749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1"/>
          <p:cNvSpPr txBox="1"/>
          <p:nvPr>
            <p:ph idx="10" type="dt"/>
          </p:nvPr>
        </p:nvSpPr>
        <p:spPr>
          <a:xfrm>
            <a:off x="298720" y="63749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22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4" name="Google Shape;24;p22"/>
          <p:cNvSpPr txBox="1"/>
          <p:nvPr>
            <p:ph idx="10" type="dt"/>
          </p:nvPr>
        </p:nvSpPr>
        <p:spPr>
          <a:xfrm>
            <a:off x="298720" y="63749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>
  <p:cSld name="Slide de Título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Open Sans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8" name="Google Shape;28;p23"/>
          <p:cNvSpPr txBox="1"/>
          <p:nvPr>
            <p:ph idx="10" type="dt"/>
          </p:nvPr>
        </p:nvSpPr>
        <p:spPr>
          <a:xfrm>
            <a:off x="298720" y="63749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Open Sans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24"/>
          <p:cNvSpPr txBox="1"/>
          <p:nvPr>
            <p:ph idx="10" type="dt"/>
          </p:nvPr>
        </p:nvSpPr>
        <p:spPr>
          <a:xfrm>
            <a:off x="298720" y="63749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5"/>
          <p:cNvSpPr txBox="1"/>
          <p:nvPr>
            <p:ph idx="10" type="dt"/>
          </p:nvPr>
        </p:nvSpPr>
        <p:spPr>
          <a:xfrm>
            <a:off x="298720" y="63749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6"/>
          <p:cNvSpPr txBox="1"/>
          <p:nvPr>
            <p:ph idx="10" type="dt"/>
          </p:nvPr>
        </p:nvSpPr>
        <p:spPr>
          <a:xfrm>
            <a:off x="298720" y="63749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7"/>
          <p:cNvSpPr txBox="1"/>
          <p:nvPr>
            <p:ph idx="10" type="dt"/>
          </p:nvPr>
        </p:nvSpPr>
        <p:spPr>
          <a:xfrm>
            <a:off x="298720" y="63749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8"/>
          <p:cNvSpPr txBox="1"/>
          <p:nvPr>
            <p:ph idx="10" type="dt"/>
          </p:nvPr>
        </p:nvSpPr>
        <p:spPr>
          <a:xfrm>
            <a:off x="298720" y="63749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400"/>
              <a:buFont typeface="Open Sans"/>
              <a:buNone/>
              <a:defRPr b="0" i="0" sz="44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2" name="Google Shape;12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 flipH="1">
            <a:off x="9563194" y="4741245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9"/>
          <p:cNvSpPr txBox="1"/>
          <p:nvPr>
            <p:ph idx="10" type="dt"/>
          </p:nvPr>
        </p:nvSpPr>
        <p:spPr>
          <a:xfrm>
            <a:off x="298720" y="63749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4" name="Google Shape;14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92323" y="6186949"/>
            <a:ext cx="2807355" cy="63672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3.jpg"/><Relationship Id="rId5" Type="http://schemas.openxmlformats.org/officeDocument/2006/relationships/image" Target="../media/image2.png"/><Relationship Id="rId6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Relationship Id="rId4" Type="http://schemas.openxmlformats.org/officeDocument/2006/relationships/image" Target="../media/image3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Relationship Id="rId4" Type="http://schemas.openxmlformats.org/officeDocument/2006/relationships/image" Target="../media/image41.png"/><Relationship Id="rId5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jpg"/><Relationship Id="rId10" Type="http://schemas.openxmlformats.org/officeDocument/2006/relationships/image" Target="../media/image19.jpg"/><Relationship Id="rId13" Type="http://schemas.openxmlformats.org/officeDocument/2006/relationships/image" Target="../media/image27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Relationship Id="rId9" Type="http://schemas.openxmlformats.org/officeDocument/2006/relationships/image" Target="../media/image24.png"/><Relationship Id="rId15" Type="http://schemas.openxmlformats.org/officeDocument/2006/relationships/image" Target="../media/image30.png"/><Relationship Id="rId14" Type="http://schemas.openxmlformats.org/officeDocument/2006/relationships/image" Target="../media/image11.png"/><Relationship Id="rId16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43.png"/><Relationship Id="rId7" Type="http://schemas.openxmlformats.org/officeDocument/2006/relationships/image" Target="../media/image7.png"/><Relationship Id="rId8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9.png"/><Relationship Id="rId13" Type="http://schemas.openxmlformats.org/officeDocument/2006/relationships/image" Target="../media/image26.png"/><Relationship Id="rId1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5" Type="http://schemas.openxmlformats.org/officeDocument/2006/relationships/image" Target="../media/image36.png"/><Relationship Id="rId14" Type="http://schemas.openxmlformats.org/officeDocument/2006/relationships/image" Target="../media/image42.png"/><Relationship Id="rId17" Type="http://schemas.openxmlformats.org/officeDocument/2006/relationships/image" Target="../media/image31.png"/><Relationship Id="rId16" Type="http://schemas.openxmlformats.org/officeDocument/2006/relationships/image" Target="../media/image33.png"/><Relationship Id="rId5" Type="http://schemas.openxmlformats.org/officeDocument/2006/relationships/image" Target="../media/image15.jpg"/><Relationship Id="rId6" Type="http://schemas.openxmlformats.org/officeDocument/2006/relationships/image" Target="../media/image17.png"/><Relationship Id="rId7" Type="http://schemas.openxmlformats.org/officeDocument/2006/relationships/image" Target="../media/image40.png"/><Relationship Id="rId8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Relationship Id="rId4" Type="http://schemas.openxmlformats.org/officeDocument/2006/relationships/image" Target="../media/image4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"/>
          <p:cNvPicPr preferRelativeResize="0"/>
          <p:nvPr/>
        </p:nvPicPr>
        <p:blipFill rotWithShape="1">
          <a:blip r:embed="rId3">
            <a:alphaModFix/>
          </a:blip>
          <a:srcRect b="57300" l="0" r="17146" t="0"/>
          <a:stretch/>
        </p:blipFill>
        <p:spPr>
          <a:xfrm>
            <a:off x="3713871" y="-3042"/>
            <a:ext cx="8478129" cy="68546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" name="Google Shape;73;p1"/>
          <p:cNvGrpSpPr/>
          <p:nvPr/>
        </p:nvGrpSpPr>
        <p:grpSpPr>
          <a:xfrm>
            <a:off x="-3295161" y="-304800"/>
            <a:ext cx="10893700" cy="7467600"/>
            <a:chOff x="-2438400" y="-228600"/>
            <a:chExt cx="8170275" cy="5600700"/>
          </a:xfrm>
        </p:grpSpPr>
        <p:grpSp>
          <p:nvGrpSpPr>
            <p:cNvPr id="74" name="Google Shape;74;p1"/>
            <p:cNvGrpSpPr/>
            <p:nvPr/>
          </p:nvGrpSpPr>
          <p:grpSpPr>
            <a:xfrm>
              <a:off x="-2438400" y="0"/>
              <a:ext cx="8017875" cy="5372100"/>
              <a:chOff x="-2438400" y="0"/>
              <a:chExt cx="8017875" cy="5372100"/>
            </a:xfrm>
          </p:grpSpPr>
          <p:pic>
            <p:nvPicPr>
              <p:cNvPr id="75" name="Google Shape;75;p1"/>
              <p:cNvPicPr preferRelativeResize="0"/>
              <p:nvPr/>
            </p:nvPicPr>
            <p:blipFill rotWithShape="1">
              <a:blip r:embed="rId4">
                <a:alphaModFix/>
              </a:blip>
              <a:srcRect b="0" l="-43947" r="0" t="0"/>
              <a:stretch/>
            </p:blipFill>
            <p:spPr>
              <a:xfrm flipH="1" rot="10800000">
                <a:off x="-2438400" y="0"/>
                <a:ext cx="7987800" cy="5143500"/>
              </a:xfrm>
              <a:prstGeom prst="trapezoid">
                <a:avLst>
                  <a:gd fmla="val 41313" name="adj"/>
                </a:avLst>
              </a:prstGeom>
              <a:noFill/>
              <a:ln>
                <a:noFill/>
              </a:ln>
            </p:spPr>
          </p:pic>
          <p:cxnSp>
            <p:nvCxnSpPr>
              <p:cNvPr id="76" name="Google Shape;76;p1"/>
              <p:cNvCxnSpPr/>
              <p:nvPr/>
            </p:nvCxnSpPr>
            <p:spPr>
              <a:xfrm flipH="1">
                <a:off x="3371775" y="0"/>
                <a:ext cx="2207700" cy="53721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ADBD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77" name="Google Shape;77;p1"/>
            <p:cNvCxnSpPr/>
            <p:nvPr/>
          </p:nvCxnSpPr>
          <p:spPr>
            <a:xfrm flipH="1">
              <a:off x="3524175" y="-228600"/>
              <a:ext cx="2207700" cy="5372100"/>
            </a:xfrm>
            <a:prstGeom prst="straightConnector1">
              <a:avLst/>
            </a:prstGeom>
            <a:noFill/>
            <a:ln cap="flat" cmpd="sng" w="19050">
              <a:solidFill>
                <a:srgbClr val="6ADBD9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78" name="Google Shape;78;p1"/>
          <p:cNvGrpSpPr/>
          <p:nvPr/>
        </p:nvGrpSpPr>
        <p:grpSpPr>
          <a:xfrm>
            <a:off x="16118" y="27970"/>
            <a:ext cx="5266000" cy="5143500"/>
            <a:chOff x="4063978" y="94597"/>
            <a:chExt cx="2977228" cy="2308431"/>
          </a:xfrm>
        </p:grpSpPr>
        <p:sp>
          <p:nvSpPr>
            <p:cNvPr id="79" name="Google Shape;79;p1"/>
            <p:cNvSpPr/>
            <p:nvPr/>
          </p:nvSpPr>
          <p:spPr>
            <a:xfrm rot="10800000">
              <a:off x="4063978" y="94597"/>
              <a:ext cx="2977228" cy="2308431"/>
            </a:xfrm>
            <a:prstGeom prst="rect">
              <a:avLst/>
            </a:prstGeom>
            <a:solidFill>
              <a:srgbClr val="6ADB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0" name="Google Shape;80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 rot="10800000">
              <a:off x="4126949" y="96004"/>
              <a:ext cx="2027620" cy="14072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" name="Google Shape;81;p1"/>
          <p:cNvSpPr txBox="1"/>
          <p:nvPr/>
        </p:nvSpPr>
        <p:spPr>
          <a:xfrm>
            <a:off x="391013" y="3671891"/>
            <a:ext cx="489110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Tema da aula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</a:pPr>
            <a:r>
              <a:rPr b="1" i="0" lang="pt-BR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Projeto 1</a:t>
            </a:r>
            <a:endParaRPr b="1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" name="Google Shape;82;p1"/>
          <p:cNvSpPr/>
          <p:nvPr/>
        </p:nvSpPr>
        <p:spPr>
          <a:xfrm>
            <a:off x="899343" y="1043100"/>
            <a:ext cx="5266001" cy="14465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0" i="0" lang="pt-BR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Big Data – Data Engineering</a:t>
            </a:r>
            <a:endParaRPr b="1" i="0" sz="36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3" name="Google Shape;83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5325530" y="1708094"/>
            <a:ext cx="684563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9621" y="5970847"/>
            <a:ext cx="2814452" cy="758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3b150c177_0_16"/>
          <p:cNvSpPr txBox="1"/>
          <p:nvPr/>
        </p:nvSpPr>
        <p:spPr>
          <a:xfrm>
            <a:off x="11423374" y="379620"/>
            <a:ext cx="42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6ADBD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6ADB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g1e3b150c177_0_16"/>
          <p:cNvSpPr/>
          <p:nvPr/>
        </p:nvSpPr>
        <p:spPr>
          <a:xfrm>
            <a:off x="11529391" y="419377"/>
            <a:ext cx="275100" cy="2517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12700">
            <a:solidFill>
              <a:srgbClr val="6ADBD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ADB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g1e3b150c177_0_16"/>
          <p:cNvSpPr txBox="1"/>
          <p:nvPr>
            <p:ph idx="10" type="dt"/>
          </p:nvPr>
        </p:nvSpPr>
        <p:spPr>
          <a:xfrm>
            <a:off x="278296" y="6356349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DBD9"/>
              </a:buClr>
              <a:buSzPts val="1200"/>
              <a:buFont typeface="Open Sans"/>
              <a:buNone/>
            </a:pPr>
            <a:r>
              <a:rPr b="0" i="0" lang="pt-BR" sz="1200" u="none" cap="none" strike="noStrike">
                <a:solidFill>
                  <a:srgbClr val="6ADBD9"/>
                </a:solidFill>
                <a:latin typeface="Open Sans"/>
                <a:ea typeface="Open Sans"/>
                <a:cs typeface="Open Sans"/>
                <a:sym typeface="Open Sans"/>
              </a:rPr>
              <a:t>@2023 LABDATA FIA. </a:t>
            </a:r>
            <a:r>
              <a:rPr b="0" i="0" lang="pt-BR" sz="1200" u="none" cap="none" strike="noStrike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Copyright all rights reserved.</a:t>
            </a:r>
            <a:endParaRPr/>
          </a:p>
        </p:txBody>
      </p:sp>
      <p:sp>
        <p:nvSpPr>
          <p:cNvPr id="256" name="Google Shape;256;g1e3b150c177_0_16"/>
          <p:cNvSpPr/>
          <p:nvPr/>
        </p:nvSpPr>
        <p:spPr>
          <a:xfrm>
            <a:off x="6590896" y="1242130"/>
            <a:ext cx="12942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2BAB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g1e3b150c177_0_16"/>
          <p:cNvSpPr txBox="1"/>
          <p:nvPr/>
        </p:nvSpPr>
        <p:spPr>
          <a:xfrm>
            <a:off x="278296" y="82800"/>
            <a:ext cx="66246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</a:pPr>
            <a:r>
              <a:rPr b="0" i="0" lang="pt-BR" sz="24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Projeto</a:t>
            </a:r>
            <a:endParaRPr b="0" i="1" sz="24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DBD9"/>
              </a:buClr>
              <a:buSzPts val="1100"/>
              <a:buFont typeface="Open Sans"/>
              <a:buNone/>
            </a:pPr>
            <a:r>
              <a:rPr b="0" i="0" lang="pt-BR" sz="1100" u="none" cap="none" strike="noStrike">
                <a:solidFill>
                  <a:srgbClr val="6ADBD9"/>
                </a:solidFill>
                <a:latin typeface="Open Sans"/>
                <a:ea typeface="Open Sans"/>
                <a:cs typeface="Open Sans"/>
                <a:sym typeface="Open Sans"/>
              </a:rPr>
              <a:t>2.  CONCEITO</a:t>
            </a:r>
            <a:endParaRPr b="0" i="0" sz="11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8" name="Google Shape;258;g1e3b150c177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296" y="1638135"/>
            <a:ext cx="2414744" cy="2311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1e3b150c177_0_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69838" y="379630"/>
            <a:ext cx="2352675" cy="14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1e3b150c177_0_16"/>
          <p:cNvSpPr txBox="1"/>
          <p:nvPr>
            <p:ph type="title"/>
          </p:nvPr>
        </p:nvSpPr>
        <p:spPr>
          <a:xfrm>
            <a:off x="4263396" y="1942614"/>
            <a:ext cx="606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Lato Black"/>
              <a:buNone/>
            </a:pPr>
            <a:r>
              <a:rPr b="1" lang="pt-BR" sz="2200">
                <a:latin typeface="Lato Black"/>
                <a:ea typeface="Lato Black"/>
                <a:cs typeface="Lato Black"/>
                <a:sym typeface="Lato Black"/>
              </a:rPr>
              <a:t>Ingestão de Dados</a:t>
            </a:r>
            <a:endParaRPr b="1" sz="220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61" name="Google Shape;261;g1e3b150c177_0_16"/>
          <p:cNvSpPr txBox="1"/>
          <p:nvPr/>
        </p:nvSpPr>
        <p:spPr>
          <a:xfrm>
            <a:off x="4263400" y="2819826"/>
            <a:ext cx="7030200" cy="21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ingestão de dados é o processo de coleta de dados de diferentes origens e descarregamento de dados. É uma etapa fundamental no fluxo de dados. </a:t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e3b150c177_0_72"/>
          <p:cNvSpPr txBox="1"/>
          <p:nvPr/>
        </p:nvSpPr>
        <p:spPr>
          <a:xfrm>
            <a:off x="11423374" y="379620"/>
            <a:ext cx="42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6ADBD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6ADB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1e3b150c177_0_72"/>
          <p:cNvSpPr/>
          <p:nvPr/>
        </p:nvSpPr>
        <p:spPr>
          <a:xfrm>
            <a:off x="11529391" y="419377"/>
            <a:ext cx="275100" cy="2517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12700">
            <a:solidFill>
              <a:srgbClr val="6ADBD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ADB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e3b150c177_0_72"/>
          <p:cNvSpPr txBox="1"/>
          <p:nvPr>
            <p:ph idx="10" type="dt"/>
          </p:nvPr>
        </p:nvSpPr>
        <p:spPr>
          <a:xfrm>
            <a:off x="278296" y="6356349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DBD9"/>
              </a:buClr>
              <a:buSzPts val="1200"/>
              <a:buFont typeface="Open Sans"/>
              <a:buNone/>
            </a:pPr>
            <a:r>
              <a:rPr b="0" i="0" lang="pt-BR" sz="1200" u="none" cap="none" strike="noStrike">
                <a:solidFill>
                  <a:srgbClr val="6ADBD9"/>
                </a:solidFill>
                <a:latin typeface="Open Sans"/>
                <a:ea typeface="Open Sans"/>
                <a:cs typeface="Open Sans"/>
                <a:sym typeface="Open Sans"/>
              </a:rPr>
              <a:t>@2023 LABDATA FIA. </a:t>
            </a:r>
            <a:r>
              <a:rPr b="0" i="0" lang="pt-BR" sz="1200" u="none" cap="none" strike="noStrike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Copyright all rights reserved.</a:t>
            </a:r>
            <a:endParaRPr/>
          </a:p>
        </p:txBody>
      </p:sp>
      <p:sp>
        <p:nvSpPr>
          <p:cNvPr id="269" name="Google Shape;269;g1e3b150c177_0_72"/>
          <p:cNvSpPr/>
          <p:nvPr/>
        </p:nvSpPr>
        <p:spPr>
          <a:xfrm>
            <a:off x="6590896" y="1242130"/>
            <a:ext cx="12942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2BAB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g1e3b150c177_0_72"/>
          <p:cNvSpPr txBox="1"/>
          <p:nvPr/>
        </p:nvSpPr>
        <p:spPr>
          <a:xfrm>
            <a:off x="278296" y="82800"/>
            <a:ext cx="66246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</a:pPr>
            <a:r>
              <a:rPr b="0" i="0" lang="pt-BR" sz="24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Projeto</a:t>
            </a:r>
            <a:endParaRPr b="0" i="1" sz="24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DBD9"/>
              </a:buClr>
              <a:buSzPts val="1100"/>
              <a:buFont typeface="Open Sans"/>
              <a:buNone/>
            </a:pPr>
            <a:r>
              <a:rPr b="0" i="0" lang="pt-BR" sz="1100" u="none" cap="none" strike="noStrike">
                <a:solidFill>
                  <a:srgbClr val="6ADBD9"/>
                </a:solidFill>
                <a:latin typeface="Open Sans"/>
                <a:ea typeface="Open Sans"/>
                <a:cs typeface="Open Sans"/>
                <a:sym typeface="Open Sans"/>
              </a:rPr>
              <a:t>2.  CONCEITO</a:t>
            </a:r>
            <a:endParaRPr b="0" i="0" sz="11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1" name="Google Shape;271;g1e3b150c177_0_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296" y="1638135"/>
            <a:ext cx="2414744" cy="231179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1e3b150c177_0_72"/>
          <p:cNvSpPr txBox="1"/>
          <p:nvPr>
            <p:ph type="title"/>
          </p:nvPr>
        </p:nvSpPr>
        <p:spPr>
          <a:xfrm>
            <a:off x="4101271" y="2704614"/>
            <a:ext cx="606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Lato Black"/>
              <a:buNone/>
            </a:pPr>
            <a:r>
              <a:rPr b="1" lang="pt-BR" sz="2200">
                <a:latin typeface="Lato Black"/>
                <a:ea typeface="Lato Black"/>
                <a:cs typeface="Lato Black"/>
                <a:sym typeface="Lato Black"/>
              </a:rPr>
              <a:t>Armazenamento de Dados</a:t>
            </a:r>
            <a:endParaRPr b="1" sz="220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73" name="Google Shape;273;g1e3b150c177_0_72"/>
          <p:cNvSpPr txBox="1"/>
          <p:nvPr/>
        </p:nvSpPr>
        <p:spPr>
          <a:xfrm>
            <a:off x="4101275" y="3581826"/>
            <a:ext cx="7030200" cy="21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Os dados são armazenados em um sistema de armazenamento de dados adequado (S3, BLOB, MINIO e …), conforme a ingestão coleta os dados, precisa ter um destino para esses dados coletados, então os descarregamos na RAW.</a:t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4" name="Google Shape;274;g1e3b150c177_0_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47950" y="298500"/>
            <a:ext cx="2126545" cy="210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e3b150c177_0_100"/>
          <p:cNvSpPr txBox="1"/>
          <p:nvPr/>
        </p:nvSpPr>
        <p:spPr>
          <a:xfrm>
            <a:off x="11423374" y="379620"/>
            <a:ext cx="42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6ADBD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6ADB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g1e3b150c177_0_100"/>
          <p:cNvSpPr/>
          <p:nvPr/>
        </p:nvSpPr>
        <p:spPr>
          <a:xfrm>
            <a:off x="11529391" y="419377"/>
            <a:ext cx="275100" cy="2517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12700">
            <a:solidFill>
              <a:srgbClr val="6ADBD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ADB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1e3b150c177_0_100"/>
          <p:cNvSpPr txBox="1"/>
          <p:nvPr>
            <p:ph idx="10" type="dt"/>
          </p:nvPr>
        </p:nvSpPr>
        <p:spPr>
          <a:xfrm>
            <a:off x="278296" y="6356349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DBD9"/>
              </a:buClr>
              <a:buSzPts val="1200"/>
              <a:buFont typeface="Open Sans"/>
              <a:buNone/>
            </a:pPr>
            <a:r>
              <a:rPr b="0" i="0" lang="pt-BR" sz="1200" u="none" cap="none" strike="noStrike">
                <a:solidFill>
                  <a:srgbClr val="6ADBD9"/>
                </a:solidFill>
                <a:latin typeface="Open Sans"/>
                <a:ea typeface="Open Sans"/>
                <a:cs typeface="Open Sans"/>
                <a:sym typeface="Open Sans"/>
              </a:rPr>
              <a:t>@2023 LABDATA FIA. </a:t>
            </a:r>
            <a:r>
              <a:rPr b="0" i="0" lang="pt-BR" sz="1200" u="none" cap="none" strike="noStrike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Copyright all rights reserved.</a:t>
            </a:r>
            <a:endParaRPr/>
          </a:p>
        </p:txBody>
      </p:sp>
      <p:sp>
        <p:nvSpPr>
          <p:cNvPr id="282" name="Google Shape;282;g1e3b150c177_0_100"/>
          <p:cNvSpPr/>
          <p:nvPr/>
        </p:nvSpPr>
        <p:spPr>
          <a:xfrm>
            <a:off x="6590896" y="1242130"/>
            <a:ext cx="12942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2BAB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g1e3b150c177_0_100"/>
          <p:cNvSpPr txBox="1"/>
          <p:nvPr/>
        </p:nvSpPr>
        <p:spPr>
          <a:xfrm>
            <a:off x="278296" y="82800"/>
            <a:ext cx="66246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</a:pPr>
            <a:r>
              <a:rPr b="0" i="0" lang="pt-BR" sz="24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Projeto</a:t>
            </a:r>
            <a:endParaRPr b="0" i="1" sz="24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DBD9"/>
              </a:buClr>
              <a:buSzPts val="1100"/>
              <a:buFont typeface="Open Sans"/>
              <a:buNone/>
            </a:pPr>
            <a:r>
              <a:rPr b="0" i="0" lang="pt-BR" sz="1100" u="none" cap="none" strike="noStrike">
                <a:solidFill>
                  <a:srgbClr val="6ADBD9"/>
                </a:solidFill>
                <a:latin typeface="Open Sans"/>
                <a:ea typeface="Open Sans"/>
                <a:cs typeface="Open Sans"/>
                <a:sym typeface="Open Sans"/>
              </a:rPr>
              <a:t>2.  CONCEITO</a:t>
            </a:r>
            <a:endParaRPr b="0" i="0" sz="11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4" name="Google Shape;284;g1e3b150c177_0_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296" y="1638135"/>
            <a:ext cx="2414744" cy="231179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1e3b150c177_0_100"/>
          <p:cNvSpPr txBox="1"/>
          <p:nvPr>
            <p:ph type="title"/>
          </p:nvPr>
        </p:nvSpPr>
        <p:spPr>
          <a:xfrm>
            <a:off x="3987775" y="3174926"/>
            <a:ext cx="60654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Lato Black"/>
              <a:buNone/>
            </a:pPr>
            <a:r>
              <a:rPr b="1" lang="pt-BR" sz="2200">
                <a:latin typeface="Lato Black"/>
                <a:ea typeface="Lato Black"/>
                <a:cs typeface="Lato Black"/>
                <a:sym typeface="Lato Black"/>
              </a:rPr>
              <a:t>Processamento de Dados</a:t>
            </a:r>
            <a:endParaRPr b="1" sz="220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86" name="Google Shape;286;g1e3b150c177_0_100"/>
          <p:cNvSpPr txBox="1"/>
          <p:nvPr/>
        </p:nvSpPr>
        <p:spPr>
          <a:xfrm>
            <a:off x="3987779" y="3666689"/>
            <a:ext cx="7030200" cy="15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Os dados precisam ser transformados ou enriquecidos, Isso pode incluir a aplicação de regras de negócio, a padronização de formatos, a agregação de dados, a tradução de valores e outras manipulações para tornar os dados prontos para análise ou uso posterior.</a:t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7" name="Google Shape;287;g1e3b150c177_0_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15876" y="205378"/>
            <a:ext cx="4044250" cy="284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e3b150c177_0_86"/>
          <p:cNvSpPr txBox="1"/>
          <p:nvPr/>
        </p:nvSpPr>
        <p:spPr>
          <a:xfrm>
            <a:off x="11423374" y="379620"/>
            <a:ext cx="420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6ADBD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6ADB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g1e3b150c177_0_86"/>
          <p:cNvSpPr/>
          <p:nvPr/>
        </p:nvSpPr>
        <p:spPr>
          <a:xfrm>
            <a:off x="11529391" y="419377"/>
            <a:ext cx="275100" cy="2517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12700">
            <a:solidFill>
              <a:srgbClr val="6ADBD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ADB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g1e3b150c177_0_86"/>
          <p:cNvSpPr txBox="1"/>
          <p:nvPr>
            <p:ph idx="10" type="dt"/>
          </p:nvPr>
        </p:nvSpPr>
        <p:spPr>
          <a:xfrm>
            <a:off x="278296" y="6356349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DBD9"/>
              </a:buClr>
              <a:buSzPts val="1200"/>
              <a:buFont typeface="Open Sans"/>
              <a:buNone/>
            </a:pPr>
            <a:r>
              <a:rPr b="0" i="0" lang="pt-BR" sz="1200" u="none" cap="none" strike="noStrike">
                <a:solidFill>
                  <a:srgbClr val="6ADBD9"/>
                </a:solidFill>
                <a:latin typeface="Open Sans"/>
                <a:ea typeface="Open Sans"/>
                <a:cs typeface="Open Sans"/>
                <a:sym typeface="Open Sans"/>
              </a:rPr>
              <a:t>@2023 LABDATA FIA. </a:t>
            </a:r>
            <a:r>
              <a:rPr b="0" i="0" lang="pt-BR" sz="1200" u="none" cap="none" strike="noStrike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Copyright all rights reserved.</a:t>
            </a:r>
            <a:endParaRPr/>
          </a:p>
        </p:txBody>
      </p:sp>
      <p:sp>
        <p:nvSpPr>
          <p:cNvPr id="295" name="Google Shape;295;g1e3b150c177_0_86"/>
          <p:cNvSpPr/>
          <p:nvPr/>
        </p:nvSpPr>
        <p:spPr>
          <a:xfrm>
            <a:off x="6590896" y="1242130"/>
            <a:ext cx="12942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2BAB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g1e3b150c177_0_86"/>
          <p:cNvSpPr txBox="1"/>
          <p:nvPr/>
        </p:nvSpPr>
        <p:spPr>
          <a:xfrm>
            <a:off x="278296" y="82800"/>
            <a:ext cx="66246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</a:pPr>
            <a:r>
              <a:rPr b="0" i="0" lang="pt-BR" sz="24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Projeto</a:t>
            </a:r>
            <a:endParaRPr b="0" i="1" sz="24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DBD9"/>
              </a:buClr>
              <a:buSzPts val="1100"/>
              <a:buFont typeface="Open Sans"/>
              <a:buNone/>
            </a:pPr>
            <a:r>
              <a:rPr b="0" i="0" lang="pt-BR" sz="1100" u="none" cap="none" strike="noStrike">
                <a:solidFill>
                  <a:srgbClr val="6ADBD9"/>
                </a:solidFill>
                <a:latin typeface="Open Sans"/>
                <a:ea typeface="Open Sans"/>
                <a:cs typeface="Open Sans"/>
                <a:sym typeface="Open Sans"/>
              </a:rPr>
              <a:t>2.  CONCEITO</a:t>
            </a:r>
            <a:endParaRPr b="0" i="0" sz="11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7" name="Google Shape;297;g1e3b150c177_0_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296" y="1638135"/>
            <a:ext cx="2414744" cy="231179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1e3b150c177_0_86"/>
          <p:cNvSpPr txBox="1"/>
          <p:nvPr>
            <p:ph type="title"/>
          </p:nvPr>
        </p:nvSpPr>
        <p:spPr>
          <a:xfrm>
            <a:off x="3987775" y="3174926"/>
            <a:ext cx="60654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Lato Black"/>
              <a:buNone/>
            </a:pPr>
            <a:r>
              <a:rPr b="1" lang="pt-BR" sz="2200">
                <a:latin typeface="Lato Black"/>
                <a:ea typeface="Lato Black"/>
                <a:cs typeface="Lato Black"/>
                <a:sym typeface="Lato Black"/>
              </a:rPr>
              <a:t>Exploração de Dados</a:t>
            </a:r>
            <a:endParaRPr b="1" sz="220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99" name="Google Shape;299;g1e3b150c177_0_86"/>
          <p:cNvSpPr txBox="1"/>
          <p:nvPr/>
        </p:nvSpPr>
        <p:spPr>
          <a:xfrm>
            <a:off x="3987779" y="3666689"/>
            <a:ext cx="7030200" cy="15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Antes de prosseguir com a transformação, os dados devem ser validados e limpos para garantir sua qualidade. Isso envolve a verificação da integridade dos dados, identificação de inconsistentes para tratamento de valores ausentes, remoção de duplicatas e aplicação de regras de validação definidas</a:t>
            </a:r>
            <a:r>
              <a:rPr b="0" i="0" lang="pt-BR" sz="1200" u="none" cap="none" strike="noStrike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g1e3b150c177_0_86"/>
          <p:cNvSpPr/>
          <p:nvPr/>
        </p:nvSpPr>
        <p:spPr>
          <a:xfrm>
            <a:off x="6590896" y="1394530"/>
            <a:ext cx="12942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2BAB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" name="Google Shape;301;g1e3b150c177_0_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96402" y="1273670"/>
            <a:ext cx="3908597" cy="1728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1e3b150c177_0_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85750" y="495564"/>
            <a:ext cx="1342428" cy="797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277200" y="82800"/>
            <a:ext cx="6624736" cy="7132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</a:pPr>
            <a:r>
              <a:rPr b="0" i="0" lang="pt-BR" sz="24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FIA Business School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DBD9"/>
              </a:buClr>
              <a:buSzPts val="1100"/>
              <a:buFont typeface="Open Sans"/>
              <a:buNone/>
            </a:pPr>
            <a:r>
              <a:rPr b="0" i="0" lang="pt-BR" sz="1100" u="none" cap="none" strike="noStrike">
                <a:solidFill>
                  <a:srgbClr val="6ADBD9"/>
                </a:solidFill>
                <a:latin typeface="Open Sans"/>
                <a:ea typeface="Open Sans"/>
                <a:cs typeface="Open Sans"/>
                <a:sym typeface="Open Sans"/>
              </a:rPr>
              <a:t>NOSSOS DIFERENCIAIS | </a:t>
            </a:r>
            <a:r>
              <a:rPr b="0" i="0" lang="pt-BR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QUEM SOMOS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3487" y="3294598"/>
            <a:ext cx="1844930" cy="4678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" name="Google Shape;91;p2"/>
          <p:cNvGrpSpPr/>
          <p:nvPr/>
        </p:nvGrpSpPr>
        <p:grpSpPr>
          <a:xfrm>
            <a:off x="5670402" y="1060174"/>
            <a:ext cx="6521598" cy="4468849"/>
            <a:chOff x="5670402" y="1060174"/>
            <a:chExt cx="6521598" cy="4468849"/>
          </a:xfrm>
        </p:grpSpPr>
        <p:sp>
          <p:nvSpPr>
            <p:cNvPr id="92" name="Google Shape;92;p2"/>
            <p:cNvSpPr/>
            <p:nvPr/>
          </p:nvSpPr>
          <p:spPr>
            <a:xfrm>
              <a:off x="6096000" y="1060174"/>
              <a:ext cx="6096000" cy="4468849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0955661" y="3567007"/>
              <a:ext cx="980930" cy="9604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8689862" y="1467893"/>
              <a:ext cx="980930" cy="9604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7475649" y="1467893"/>
              <a:ext cx="980930" cy="9604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314447" y="1467893"/>
              <a:ext cx="980930" cy="9604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7" name="Google Shape;97;p2"/>
            <p:cNvSpPr txBox="1"/>
            <p:nvPr/>
          </p:nvSpPr>
          <p:spPr>
            <a:xfrm>
              <a:off x="7276795" y="2465362"/>
              <a:ext cx="1340317" cy="6309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700"/>
                <a:buFont typeface="Open Sans"/>
                <a:buNone/>
              </a:pPr>
              <a:r>
                <a:rPr b="0" i="0" lang="pt-BR" sz="700" u="none" cap="none" strike="noStrik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A primeira escola brasileira a ser finalista da maior competição de MBA do mundo 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2"/>
            <p:cNvSpPr txBox="1"/>
            <p:nvPr/>
          </p:nvSpPr>
          <p:spPr>
            <a:xfrm>
              <a:off x="8647391" y="2465362"/>
              <a:ext cx="1109671" cy="6309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700"/>
                <a:buFont typeface="Open Sans"/>
                <a:buNone/>
              </a:pPr>
              <a:r>
                <a:rPr b="0" i="0" lang="pt-BR" sz="700" u="none" cap="none" strike="noStrik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Única </a:t>
              </a:r>
              <a:r>
                <a:rPr b="0" i="1" lang="pt-BR" sz="700" u="none" cap="none" strike="noStrik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Business School </a:t>
              </a:r>
              <a:br>
                <a:rPr b="0" i="0" lang="pt-BR" sz="700" u="none" cap="none" strike="noStrik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b="0" i="0" lang="pt-BR" sz="700" u="none" cap="none" strike="noStrik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brasileira a figurar no </a:t>
              </a:r>
              <a:r>
                <a:rPr b="0" i="1" lang="pt-BR" sz="700" u="none" cap="none" strike="noStrik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ranking</a:t>
              </a:r>
              <a:r>
                <a:rPr b="0" i="0" lang="pt-BR" sz="700" u="none" cap="none" strike="noStrik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 LATAM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9" name="Google Shape;99;p2"/>
            <p:cNvPicPr preferRelativeResize="0"/>
            <p:nvPr/>
          </p:nvPicPr>
          <p:blipFill rotWithShape="1">
            <a:blip r:embed="rId4">
              <a:alphaModFix/>
            </a:blip>
            <a:srcRect b="6212" l="58467" r="5970" t="44201"/>
            <a:stretch/>
          </p:blipFill>
          <p:spPr>
            <a:xfrm>
              <a:off x="11141206" y="3673011"/>
              <a:ext cx="650850" cy="697005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100" name="Google Shape;100;p2"/>
            <p:cNvPicPr preferRelativeResize="0"/>
            <p:nvPr/>
          </p:nvPicPr>
          <p:blipFill rotWithShape="1">
            <a:blip r:embed="rId5">
              <a:alphaModFix/>
            </a:blip>
            <a:srcRect b="0" l="7920" r="7073" t="0"/>
            <a:stretch/>
          </p:blipFill>
          <p:spPr>
            <a:xfrm>
              <a:off x="11095161" y="3945359"/>
              <a:ext cx="579862" cy="452288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sp>
          <p:nvSpPr>
            <p:cNvPr id="101" name="Google Shape;101;p2"/>
            <p:cNvSpPr txBox="1"/>
            <p:nvPr/>
          </p:nvSpPr>
          <p:spPr>
            <a:xfrm>
              <a:off x="10943722" y="4564476"/>
              <a:ext cx="1109671" cy="6309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700"/>
                <a:buFont typeface="Open Sans"/>
                <a:buNone/>
              </a:pPr>
              <a:r>
                <a:rPr b="0" i="0" lang="pt-BR" sz="700" u="none" cap="none" strike="noStrik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Referência em cursos de MBA nas principais mídias de circulação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6231947" y="2465362"/>
              <a:ext cx="1117673" cy="6309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700"/>
                <a:buFont typeface="Open Sans"/>
                <a:buNone/>
              </a:pPr>
              <a:r>
                <a:rPr b="0" i="0" lang="pt-BR" sz="700" u="none" cap="none" strike="noStrik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Único curso de graduação em administração a receber as notas máximas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JMUCC | The John Molson Undergraduate Case Competition" id="103" name="Google Shape;103;p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869048" y="1800731"/>
              <a:ext cx="637183" cy="3581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QS Rankings Summit – EduData Summit 2021" id="104" name="Google Shape;104;p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644348" y="1831526"/>
              <a:ext cx="629597" cy="2740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" name="Google Shape;105;p2"/>
            <p:cNvSpPr/>
            <p:nvPr/>
          </p:nvSpPr>
          <p:spPr>
            <a:xfrm>
              <a:off x="8710034" y="1547394"/>
              <a:ext cx="960758" cy="836688"/>
            </a:xfrm>
            <a:custGeom>
              <a:rect b="b" l="l" r="r" t="t"/>
              <a:pathLst>
                <a:path extrusionOk="0" h="457" w="481">
                  <a:moveTo>
                    <a:pt x="194" y="426"/>
                  </a:moveTo>
                  <a:cubicBezTo>
                    <a:pt x="195" y="420"/>
                    <a:pt x="195" y="410"/>
                    <a:pt x="190" y="399"/>
                  </a:cubicBezTo>
                  <a:cubicBezTo>
                    <a:pt x="185" y="386"/>
                    <a:pt x="168" y="380"/>
                    <a:pt x="168" y="380"/>
                  </a:cubicBezTo>
                  <a:cubicBezTo>
                    <a:pt x="168" y="380"/>
                    <a:pt x="164" y="399"/>
                    <a:pt x="172" y="412"/>
                  </a:cubicBezTo>
                  <a:cubicBezTo>
                    <a:pt x="174" y="416"/>
                    <a:pt x="179" y="420"/>
                    <a:pt x="184" y="423"/>
                  </a:cubicBezTo>
                  <a:cubicBezTo>
                    <a:pt x="177" y="421"/>
                    <a:pt x="169" y="418"/>
                    <a:pt x="160" y="414"/>
                  </a:cubicBezTo>
                  <a:cubicBezTo>
                    <a:pt x="161" y="410"/>
                    <a:pt x="163" y="400"/>
                    <a:pt x="161" y="388"/>
                  </a:cubicBezTo>
                  <a:cubicBezTo>
                    <a:pt x="157" y="374"/>
                    <a:pt x="143" y="366"/>
                    <a:pt x="143" y="366"/>
                  </a:cubicBezTo>
                  <a:cubicBezTo>
                    <a:pt x="143" y="366"/>
                    <a:pt x="135" y="384"/>
                    <a:pt x="141" y="397"/>
                  </a:cubicBezTo>
                  <a:cubicBezTo>
                    <a:pt x="143" y="401"/>
                    <a:pt x="147" y="406"/>
                    <a:pt x="150" y="410"/>
                  </a:cubicBezTo>
                  <a:cubicBezTo>
                    <a:pt x="146" y="408"/>
                    <a:pt x="141" y="405"/>
                    <a:pt x="136" y="402"/>
                  </a:cubicBezTo>
                  <a:cubicBezTo>
                    <a:pt x="133" y="401"/>
                    <a:pt x="131" y="399"/>
                    <a:pt x="128" y="398"/>
                  </a:cubicBezTo>
                  <a:cubicBezTo>
                    <a:pt x="130" y="393"/>
                    <a:pt x="134" y="384"/>
                    <a:pt x="133" y="372"/>
                  </a:cubicBezTo>
                  <a:cubicBezTo>
                    <a:pt x="133" y="358"/>
                    <a:pt x="120" y="348"/>
                    <a:pt x="120" y="348"/>
                  </a:cubicBezTo>
                  <a:cubicBezTo>
                    <a:pt x="120" y="348"/>
                    <a:pt x="110" y="364"/>
                    <a:pt x="113" y="377"/>
                  </a:cubicBezTo>
                  <a:cubicBezTo>
                    <a:pt x="114" y="382"/>
                    <a:pt x="117" y="388"/>
                    <a:pt x="120" y="392"/>
                  </a:cubicBezTo>
                  <a:cubicBezTo>
                    <a:pt x="113" y="387"/>
                    <a:pt x="106" y="382"/>
                    <a:pt x="100" y="375"/>
                  </a:cubicBezTo>
                  <a:cubicBezTo>
                    <a:pt x="102" y="371"/>
                    <a:pt x="107" y="363"/>
                    <a:pt x="109" y="351"/>
                  </a:cubicBezTo>
                  <a:cubicBezTo>
                    <a:pt x="111" y="338"/>
                    <a:pt x="100" y="325"/>
                    <a:pt x="100" y="325"/>
                  </a:cubicBezTo>
                  <a:cubicBezTo>
                    <a:pt x="100" y="325"/>
                    <a:pt x="88" y="339"/>
                    <a:pt x="88" y="353"/>
                  </a:cubicBezTo>
                  <a:cubicBezTo>
                    <a:pt x="88" y="358"/>
                    <a:pt x="91" y="364"/>
                    <a:pt x="93" y="368"/>
                  </a:cubicBezTo>
                  <a:cubicBezTo>
                    <a:pt x="87" y="362"/>
                    <a:pt x="81" y="355"/>
                    <a:pt x="76" y="348"/>
                  </a:cubicBezTo>
                  <a:cubicBezTo>
                    <a:pt x="79" y="345"/>
                    <a:pt x="85" y="337"/>
                    <a:pt x="89" y="326"/>
                  </a:cubicBezTo>
                  <a:cubicBezTo>
                    <a:pt x="93" y="314"/>
                    <a:pt x="84" y="300"/>
                    <a:pt x="84" y="300"/>
                  </a:cubicBezTo>
                  <a:cubicBezTo>
                    <a:pt x="84" y="300"/>
                    <a:pt x="70" y="311"/>
                    <a:pt x="68" y="325"/>
                  </a:cubicBezTo>
                  <a:cubicBezTo>
                    <a:pt x="68" y="329"/>
                    <a:pt x="69" y="335"/>
                    <a:pt x="70" y="340"/>
                  </a:cubicBezTo>
                  <a:cubicBezTo>
                    <a:pt x="66" y="333"/>
                    <a:pt x="61" y="325"/>
                    <a:pt x="57" y="317"/>
                  </a:cubicBezTo>
                  <a:cubicBezTo>
                    <a:pt x="61" y="315"/>
                    <a:pt x="68" y="309"/>
                    <a:pt x="74" y="299"/>
                  </a:cubicBezTo>
                  <a:cubicBezTo>
                    <a:pt x="79" y="287"/>
                    <a:pt x="74" y="273"/>
                    <a:pt x="74" y="273"/>
                  </a:cubicBezTo>
                  <a:cubicBezTo>
                    <a:pt x="74" y="273"/>
                    <a:pt x="58" y="281"/>
                    <a:pt x="54" y="294"/>
                  </a:cubicBezTo>
                  <a:cubicBezTo>
                    <a:pt x="53" y="298"/>
                    <a:pt x="53" y="304"/>
                    <a:pt x="53" y="309"/>
                  </a:cubicBezTo>
                  <a:cubicBezTo>
                    <a:pt x="50" y="301"/>
                    <a:pt x="47" y="293"/>
                    <a:pt x="44" y="284"/>
                  </a:cubicBezTo>
                  <a:cubicBezTo>
                    <a:pt x="48" y="283"/>
                    <a:pt x="56" y="278"/>
                    <a:pt x="63" y="269"/>
                  </a:cubicBezTo>
                  <a:cubicBezTo>
                    <a:pt x="71" y="259"/>
                    <a:pt x="68" y="244"/>
                    <a:pt x="68" y="244"/>
                  </a:cubicBezTo>
                  <a:cubicBezTo>
                    <a:pt x="68" y="244"/>
                    <a:pt x="52" y="249"/>
                    <a:pt x="45" y="261"/>
                  </a:cubicBezTo>
                  <a:cubicBezTo>
                    <a:pt x="43" y="265"/>
                    <a:pt x="42" y="271"/>
                    <a:pt x="42" y="277"/>
                  </a:cubicBezTo>
                  <a:cubicBezTo>
                    <a:pt x="40" y="268"/>
                    <a:pt x="38" y="259"/>
                    <a:pt x="37" y="250"/>
                  </a:cubicBezTo>
                  <a:cubicBezTo>
                    <a:pt x="41" y="249"/>
                    <a:pt x="50" y="246"/>
                    <a:pt x="58" y="238"/>
                  </a:cubicBezTo>
                  <a:cubicBezTo>
                    <a:pt x="67" y="230"/>
                    <a:pt x="67" y="214"/>
                    <a:pt x="67" y="214"/>
                  </a:cubicBezTo>
                  <a:cubicBezTo>
                    <a:pt x="67" y="214"/>
                    <a:pt x="50" y="217"/>
                    <a:pt x="43" y="227"/>
                  </a:cubicBezTo>
                  <a:cubicBezTo>
                    <a:pt x="40" y="231"/>
                    <a:pt x="38" y="237"/>
                    <a:pt x="36" y="242"/>
                  </a:cubicBezTo>
                  <a:cubicBezTo>
                    <a:pt x="36" y="232"/>
                    <a:pt x="35" y="222"/>
                    <a:pt x="36" y="213"/>
                  </a:cubicBezTo>
                  <a:cubicBezTo>
                    <a:pt x="40" y="213"/>
                    <a:pt x="49" y="212"/>
                    <a:pt x="59" y="205"/>
                  </a:cubicBezTo>
                  <a:cubicBezTo>
                    <a:pt x="69" y="199"/>
                    <a:pt x="71" y="184"/>
                    <a:pt x="71" y="184"/>
                  </a:cubicBezTo>
                  <a:cubicBezTo>
                    <a:pt x="71" y="184"/>
                    <a:pt x="55" y="184"/>
                    <a:pt x="45" y="192"/>
                  </a:cubicBezTo>
                  <a:cubicBezTo>
                    <a:pt x="42" y="195"/>
                    <a:pt x="39" y="202"/>
                    <a:pt x="37" y="206"/>
                  </a:cubicBezTo>
                  <a:cubicBezTo>
                    <a:pt x="38" y="196"/>
                    <a:pt x="39" y="186"/>
                    <a:pt x="42" y="177"/>
                  </a:cubicBezTo>
                  <a:cubicBezTo>
                    <a:pt x="46" y="177"/>
                    <a:pt x="55" y="177"/>
                    <a:pt x="65" y="173"/>
                  </a:cubicBezTo>
                  <a:cubicBezTo>
                    <a:pt x="76" y="169"/>
                    <a:pt x="81" y="155"/>
                    <a:pt x="81" y="155"/>
                  </a:cubicBezTo>
                  <a:cubicBezTo>
                    <a:pt x="81" y="155"/>
                    <a:pt x="65" y="152"/>
                    <a:pt x="55" y="158"/>
                  </a:cubicBezTo>
                  <a:cubicBezTo>
                    <a:pt x="50" y="160"/>
                    <a:pt x="47" y="166"/>
                    <a:pt x="44" y="170"/>
                  </a:cubicBezTo>
                  <a:cubicBezTo>
                    <a:pt x="47" y="160"/>
                    <a:pt x="50" y="151"/>
                    <a:pt x="54" y="142"/>
                  </a:cubicBezTo>
                  <a:cubicBezTo>
                    <a:pt x="58" y="143"/>
                    <a:pt x="66" y="145"/>
                    <a:pt x="77" y="143"/>
                  </a:cubicBezTo>
                  <a:cubicBezTo>
                    <a:pt x="88" y="140"/>
                    <a:pt x="95" y="128"/>
                    <a:pt x="95" y="128"/>
                  </a:cubicBezTo>
                  <a:cubicBezTo>
                    <a:pt x="95" y="128"/>
                    <a:pt x="81" y="122"/>
                    <a:pt x="69" y="126"/>
                  </a:cubicBezTo>
                  <a:cubicBezTo>
                    <a:pt x="65" y="128"/>
                    <a:pt x="60" y="132"/>
                    <a:pt x="57" y="136"/>
                  </a:cubicBezTo>
                  <a:cubicBezTo>
                    <a:pt x="62" y="127"/>
                    <a:pt x="67" y="118"/>
                    <a:pt x="72" y="110"/>
                  </a:cubicBezTo>
                  <a:cubicBezTo>
                    <a:pt x="75" y="112"/>
                    <a:pt x="83" y="115"/>
                    <a:pt x="94" y="115"/>
                  </a:cubicBezTo>
                  <a:cubicBezTo>
                    <a:pt x="106" y="114"/>
                    <a:pt x="115" y="103"/>
                    <a:pt x="115" y="103"/>
                  </a:cubicBezTo>
                  <a:cubicBezTo>
                    <a:pt x="115" y="103"/>
                    <a:pt x="101" y="95"/>
                    <a:pt x="90" y="97"/>
                  </a:cubicBezTo>
                  <a:cubicBezTo>
                    <a:pt x="85" y="99"/>
                    <a:pt x="79" y="103"/>
                    <a:pt x="75" y="106"/>
                  </a:cubicBezTo>
                  <a:cubicBezTo>
                    <a:pt x="81" y="97"/>
                    <a:pt x="88" y="89"/>
                    <a:pt x="95" y="82"/>
                  </a:cubicBezTo>
                  <a:cubicBezTo>
                    <a:pt x="97" y="84"/>
                    <a:pt x="105" y="89"/>
                    <a:pt x="116" y="90"/>
                  </a:cubicBezTo>
                  <a:cubicBezTo>
                    <a:pt x="127" y="92"/>
                    <a:pt x="138" y="83"/>
                    <a:pt x="138" y="83"/>
                  </a:cubicBezTo>
                  <a:cubicBezTo>
                    <a:pt x="138" y="83"/>
                    <a:pt x="126" y="73"/>
                    <a:pt x="115" y="73"/>
                  </a:cubicBezTo>
                  <a:cubicBezTo>
                    <a:pt x="109" y="73"/>
                    <a:pt x="102" y="77"/>
                    <a:pt x="98" y="79"/>
                  </a:cubicBezTo>
                  <a:cubicBezTo>
                    <a:pt x="102" y="75"/>
                    <a:pt x="106" y="72"/>
                    <a:pt x="110" y="69"/>
                  </a:cubicBezTo>
                  <a:cubicBezTo>
                    <a:pt x="114" y="65"/>
                    <a:pt x="118" y="62"/>
                    <a:pt x="123" y="59"/>
                  </a:cubicBezTo>
                  <a:cubicBezTo>
                    <a:pt x="125" y="61"/>
                    <a:pt x="131" y="67"/>
                    <a:pt x="142" y="71"/>
                  </a:cubicBezTo>
                  <a:cubicBezTo>
                    <a:pt x="152" y="74"/>
                    <a:pt x="164" y="67"/>
                    <a:pt x="164" y="67"/>
                  </a:cubicBezTo>
                  <a:cubicBezTo>
                    <a:pt x="164" y="67"/>
                    <a:pt x="154" y="55"/>
                    <a:pt x="143" y="54"/>
                  </a:cubicBezTo>
                  <a:cubicBezTo>
                    <a:pt x="138" y="53"/>
                    <a:pt x="131" y="55"/>
                    <a:pt x="126" y="56"/>
                  </a:cubicBezTo>
                  <a:cubicBezTo>
                    <a:pt x="136" y="50"/>
                    <a:pt x="145" y="45"/>
                    <a:pt x="153" y="41"/>
                  </a:cubicBezTo>
                  <a:cubicBezTo>
                    <a:pt x="155" y="43"/>
                    <a:pt x="160" y="50"/>
                    <a:pt x="170" y="56"/>
                  </a:cubicBezTo>
                  <a:cubicBezTo>
                    <a:pt x="179" y="61"/>
                    <a:pt x="192" y="56"/>
                    <a:pt x="192" y="56"/>
                  </a:cubicBezTo>
                  <a:cubicBezTo>
                    <a:pt x="192" y="56"/>
                    <a:pt x="185" y="43"/>
                    <a:pt x="174" y="40"/>
                  </a:cubicBezTo>
                  <a:cubicBezTo>
                    <a:pt x="169" y="38"/>
                    <a:pt x="160" y="39"/>
                    <a:pt x="156" y="40"/>
                  </a:cubicBezTo>
                  <a:cubicBezTo>
                    <a:pt x="163" y="36"/>
                    <a:pt x="169" y="34"/>
                    <a:pt x="175" y="32"/>
                  </a:cubicBezTo>
                  <a:cubicBezTo>
                    <a:pt x="177" y="33"/>
                    <a:pt x="184" y="36"/>
                    <a:pt x="191" y="34"/>
                  </a:cubicBezTo>
                  <a:cubicBezTo>
                    <a:pt x="201" y="30"/>
                    <a:pt x="206" y="24"/>
                    <a:pt x="206" y="24"/>
                  </a:cubicBezTo>
                  <a:cubicBezTo>
                    <a:pt x="206" y="24"/>
                    <a:pt x="196" y="20"/>
                    <a:pt x="189" y="21"/>
                  </a:cubicBezTo>
                  <a:cubicBezTo>
                    <a:pt x="182" y="22"/>
                    <a:pt x="175" y="30"/>
                    <a:pt x="174" y="31"/>
                  </a:cubicBezTo>
                  <a:cubicBezTo>
                    <a:pt x="170" y="33"/>
                    <a:pt x="165" y="34"/>
                    <a:pt x="159" y="37"/>
                  </a:cubicBezTo>
                  <a:cubicBezTo>
                    <a:pt x="163" y="34"/>
                    <a:pt x="170" y="29"/>
                    <a:pt x="172" y="24"/>
                  </a:cubicBezTo>
                  <a:cubicBezTo>
                    <a:pt x="177" y="14"/>
                    <a:pt x="173" y="0"/>
                    <a:pt x="173" y="0"/>
                  </a:cubicBezTo>
                  <a:cubicBezTo>
                    <a:pt x="173" y="0"/>
                    <a:pt x="161" y="5"/>
                    <a:pt x="158" y="16"/>
                  </a:cubicBezTo>
                  <a:cubicBezTo>
                    <a:pt x="154" y="27"/>
                    <a:pt x="156" y="36"/>
                    <a:pt x="156" y="38"/>
                  </a:cubicBezTo>
                  <a:cubicBezTo>
                    <a:pt x="148" y="41"/>
                    <a:pt x="138" y="46"/>
                    <a:pt x="128" y="53"/>
                  </a:cubicBezTo>
                  <a:cubicBezTo>
                    <a:pt x="132" y="49"/>
                    <a:pt x="137" y="44"/>
                    <a:pt x="138" y="38"/>
                  </a:cubicBezTo>
                  <a:cubicBezTo>
                    <a:pt x="142" y="28"/>
                    <a:pt x="135" y="14"/>
                    <a:pt x="135" y="14"/>
                  </a:cubicBezTo>
                  <a:cubicBezTo>
                    <a:pt x="135" y="14"/>
                    <a:pt x="124" y="22"/>
                    <a:pt x="123" y="32"/>
                  </a:cubicBezTo>
                  <a:cubicBezTo>
                    <a:pt x="121" y="44"/>
                    <a:pt x="124" y="53"/>
                    <a:pt x="125" y="55"/>
                  </a:cubicBezTo>
                  <a:cubicBezTo>
                    <a:pt x="120" y="59"/>
                    <a:pt x="114" y="63"/>
                    <a:pt x="108" y="67"/>
                  </a:cubicBezTo>
                  <a:cubicBezTo>
                    <a:pt x="106" y="69"/>
                    <a:pt x="103" y="71"/>
                    <a:pt x="101" y="73"/>
                  </a:cubicBezTo>
                  <a:cubicBezTo>
                    <a:pt x="103" y="69"/>
                    <a:pt x="107" y="63"/>
                    <a:pt x="107" y="59"/>
                  </a:cubicBezTo>
                  <a:cubicBezTo>
                    <a:pt x="109" y="47"/>
                    <a:pt x="100" y="35"/>
                    <a:pt x="100" y="35"/>
                  </a:cubicBezTo>
                  <a:cubicBezTo>
                    <a:pt x="100" y="35"/>
                    <a:pt x="90" y="44"/>
                    <a:pt x="90" y="55"/>
                  </a:cubicBezTo>
                  <a:cubicBezTo>
                    <a:pt x="90" y="66"/>
                    <a:pt x="95" y="74"/>
                    <a:pt x="96" y="77"/>
                  </a:cubicBezTo>
                  <a:cubicBezTo>
                    <a:pt x="89" y="84"/>
                    <a:pt x="82" y="91"/>
                    <a:pt x="76" y="100"/>
                  </a:cubicBezTo>
                  <a:cubicBezTo>
                    <a:pt x="78" y="95"/>
                    <a:pt x="80" y="89"/>
                    <a:pt x="80" y="84"/>
                  </a:cubicBezTo>
                  <a:cubicBezTo>
                    <a:pt x="79" y="73"/>
                    <a:pt x="68" y="62"/>
                    <a:pt x="68" y="62"/>
                  </a:cubicBezTo>
                  <a:cubicBezTo>
                    <a:pt x="68" y="62"/>
                    <a:pt x="60" y="73"/>
                    <a:pt x="62" y="84"/>
                  </a:cubicBezTo>
                  <a:cubicBezTo>
                    <a:pt x="64" y="95"/>
                    <a:pt x="70" y="102"/>
                    <a:pt x="72" y="105"/>
                  </a:cubicBezTo>
                  <a:cubicBezTo>
                    <a:pt x="66" y="113"/>
                    <a:pt x="61" y="122"/>
                    <a:pt x="56" y="131"/>
                  </a:cubicBezTo>
                  <a:cubicBezTo>
                    <a:pt x="57" y="126"/>
                    <a:pt x="58" y="119"/>
                    <a:pt x="57" y="115"/>
                  </a:cubicBezTo>
                  <a:cubicBezTo>
                    <a:pt x="55" y="103"/>
                    <a:pt x="41" y="94"/>
                    <a:pt x="41" y="94"/>
                  </a:cubicBezTo>
                  <a:cubicBezTo>
                    <a:pt x="41" y="94"/>
                    <a:pt x="35" y="107"/>
                    <a:pt x="39" y="118"/>
                  </a:cubicBezTo>
                  <a:cubicBezTo>
                    <a:pt x="43" y="128"/>
                    <a:pt x="50" y="135"/>
                    <a:pt x="53" y="137"/>
                  </a:cubicBezTo>
                  <a:cubicBezTo>
                    <a:pt x="49" y="145"/>
                    <a:pt x="45" y="155"/>
                    <a:pt x="42" y="164"/>
                  </a:cubicBezTo>
                  <a:cubicBezTo>
                    <a:pt x="42" y="159"/>
                    <a:pt x="42" y="153"/>
                    <a:pt x="40" y="149"/>
                  </a:cubicBezTo>
                  <a:cubicBezTo>
                    <a:pt x="35" y="137"/>
                    <a:pt x="21" y="131"/>
                    <a:pt x="21" y="131"/>
                  </a:cubicBezTo>
                  <a:cubicBezTo>
                    <a:pt x="21" y="131"/>
                    <a:pt x="16" y="145"/>
                    <a:pt x="23" y="155"/>
                  </a:cubicBezTo>
                  <a:cubicBezTo>
                    <a:pt x="29" y="165"/>
                    <a:pt x="36" y="170"/>
                    <a:pt x="39" y="171"/>
                  </a:cubicBezTo>
                  <a:cubicBezTo>
                    <a:pt x="37" y="180"/>
                    <a:pt x="35" y="189"/>
                    <a:pt x="33" y="199"/>
                  </a:cubicBezTo>
                  <a:cubicBezTo>
                    <a:pt x="33" y="194"/>
                    <a:pt x="31" y="189"/>
                    <a:pt x="29" y="185"/>
                  </a:cubicBezTo>
                  <a:cubicBezTo>
                    <a:pt x="23" y="175"/>
                    <a:pt x="7" y="171"/>
                    <a:pt x="7" y="171"/>
                  </a:cubicBezTo>
                  <a:cubicBezTo>
                    <a:pt x="7" y="171"/>
                    <a:pt x="5" y="185"/>
                    <a:pt x="13" y="194"/>
                  </a:cubicBezTo>
                  <a:cubicBezTo>
                    <a:pt x="20" y="203"/>
                    <a:pt x="28" y="207"/>
                    <a:pt x="32" y="208"/>
                  </a:cubicBezTo>
                  <a:cubicBezTo>
                    <a:pt x="31" y="217"/>
                    <a:pt x="31" y="226"/>
                    <a:pt x="32" y="235"/>
                  </a:cubicBezTo>
                  <a:cubicBezTo>
                    <a:pt x="30" y="231"/>
                    <a:pt x="28" y="226"/>
                    <a:pt x="25" y="223"/>
                  </a:cubicBezTo>
                  <a:cubicBezTo>
                    <a:pt x="16" y="213"/>
                    <a:pt x="0" y="212"/>
                    <a:pt x="0" y="212"/>
                  </a:cubicBezTo>
                  <a:cubicBezTo>
                    <a:pt x="0" y="212"/>
                    <a:pt x="0" y="227"/>
                    <a:pt x="10" y="235"/>
                  </a:cubicBezTo>
                  <a:cubicBezTo>
                    <a:pt x="19" y="242"/>
                    <a:pt x="28" y="245"/>
                    <a:pt x="32" y="245"/>
                  </a:cubicBezTo>
                  <a:cubicBezTo>
                    <a:pt x="33" y="254"/>
                    <a:pt x="34" y="263"/>
                    <a:pt x="36" y="271"/>
                  </a:cubicBezTo>
                  <a:cubicBezTo>
                    <a:pt x="33" y="267"/>
                    <a:pt x="30" y="262"/>
                    <a:pt x="27" y="260"/>
                  </a:cubicBezTo>
                  <a:cubicBezTo>
                    <a:pt x="17" y="252"/>
                    <a:pt x="0" y="254"/>
                    <a:pt x="0" y="254"/>
                  </a:cubicBezTo>
                  <a:cubicBezTo>
                    <a:pt x="0" y="254"/>
                    <a:pt x="3" y="269"/>
                    <a:pt x="14" y="275"/>
                  </a:cubicBezTo>
                  <a:cubicBezTo>
                    <a:pt x="24" y="280"/>
                    <a:pt x="34" y="281"/>
                    <a:pt x="38" y="281"/>
                  </a:cubicBezTo>
                  <a:cubicBezTo>
                    <a:pt x="40" y="290"/>
                    <a:pt x="43" y="298"/>
                    <a:pt x="46" y="306"/>
                  </a:cubicBezTo>
                  <a:cubicBezTo>
                    <a:pt x="43" y="302"/>
                    <a:pt x="39" y="298"/>
                    <a:pt x="36" y="296"/>
                  </a:cubicBezTo>
                  <a:cubicBezTo>
                    <a:pt x="24" y="290"/>
                    <a:pt x="7" y="295"/>
                    <a:pt x="7" y="295"/>
                  </a:cubicBezTo>
                  <a:cubicBezTo>
                    <a:pt x="7" y="295"/>
                    <a:pt x="13" y="309"/>
                    <a:pt x="25" y="313"/>
                  </a:cubicBezTo>
                  <a:cubicBezTo>
                    <a:pt x="37" y="317"/>
                    <a:pt x="46" y="316"/>
                    <a:pt x="50" y="315"/>
                  </a:cubicBezTo>
                  <a:cubicBezTo>
                    <a:pt x="54" y="323"/>
                    <a:pt x="58" y="331"/>
                    <a:pt x="63" y="338"/>
                  </a:cubicBezTo>
                  <a:cubicBezTo>
                    <a:pt x="59" y="335"/>
                    <a:pt x="55" y="332"/>
                    <a:pt x="50" y="330"/>
                  </a:cubicBezTo>
                  <a:cubicBezTo>
                    <a:pt x="37" y="326"/>
                    <a:pt x="21" y="334"/>
                    <a:pt x="21" y="334"/>
                  </a:cubicBezTo>
                  <a:cubicBezTo>
                    <a:pt x="21" y="334"/>
                    <a:pt x="30" y="347"/>
                    <a:pt x="43" y="349"/>
                  </a:cubicBezTo>
                  <a:cubicBezTo>
                    <a:pt x="55" y="351"/>
                    <a:pt x="65" y="349"/>
                    <a:pt x="69" y="347"/>
                  </a:cubicBezTo>
                  <a:cubicBezTo>
                    <a:pt x="73" y="354"/>
                    <a:pt x="79" y="361"/>
                    <a:pt x="84" y="367"/>
                  </a:cubicBezTo>
                  <a:cubicBezTo>
                    <a:pt x="80" y="365"/>
                    <a:pt x="75" y="362"/>
                    <a:pt x="71" y="362"/>
                  </a:cubicBezTo>
                  <a:cubicBezTo>
                    <a:pt x="57" y="360"/>
                    <a:pt x="43" y="371"/>
                    <a:pt x="43" y="371"/>
                  </a:cubicBezTo>
                  <a:cubicBezTo>
                    <a:pt x="43" y="371"/>
                    <a:pt x="54" y="383"/>
                    <a:pt x="67" y="382"/>
                  </a:cubicBezTo>
                  <a:cubicBezTo>
                    <a:pt x="79" y="382"/>
                    <a:pt x="88" y="378"/>
                    <a:pt x="92" y="376"/>
                  </a:cubicBezTo>
                  <a:cubicBezTo>
                    <a:pt x="98" y="382"/>
                    <a:pt x="104" y="387"/>
                    <a:pt x="110" y="392"/>
                  </a:cubicBezTo>
                  <a:cubicBezTo>
                    <a:pt x="105" y="390"/>
                    <a:pt x="101" y="389"/>
                    <a:pt x="97" y="389"/>
                  </a:cubicBezTo>
                  <a:cubicBezTo>
                    <a:pt x="83" y="390"/>
                    <a:pt x="70" y="403"/>
                    <a:pt x="70" y="403"/>
                  </a:cubicBezTo>
                  <a:cubicBezTo>
                    <a:pt x="70" y="403"/>
                    <a:pt x="83" y="413"/>
                    <a:pt x="96" y="411"/>
                  </a:cubicBezTo>
                  <a:cubicBezTo>
                    <a:pt x="108" y="408"/>
                    <a:pt x="116" y="403"/>
                    <a:pt x="120" y="400"/>
                  </a:cubicBezTo>
                  <a:cubicBezTo>
                    <a:pt x="124" y="403"/>
                    <a:pt x="129" y="405"/>
                    <a:pt x="133" y="408"/>
                  </a:cubicBezTo>
                  <a:cubicBezTo>
                    <a:pt x="136" y="409"/>
                    <a:pt x="138" y="411"/>
                    <a:pt x="141" y="412"/>
                  </a:cubicBezTo>
                  <a:cubicBezTo>
                    <a:pt x="136" y="412"/>
                    <a:pt x="131" y="411"/>
                    <a:pt x="127" y="412"/>
                  </a:cubicBezTo>
                  <a:cubicBezTo>
                    <a:pt x="113" y="415"/>
                    <a:pt x="102" y="431"/>
                    <a:pt x="102" y="431"/>
                  </a:cubicBezTo>
                  <a:cubicBezTo>
                    <a:pt x="102" y="431"/>
                    <a:pt x="118" y="438"/>
                    <a:pt x="131" y="433"/>
                  </a:cubicBezTo>
                  <a:cubicBezTo>
                    <a:pt x="142" y="429"/>
                    <a:pt x="149" y="422"/>
                    <a:pt x="153" y="418"/>
                  </a:cubicBezTo>
                  <a:cubicBezTo>
                    <a:pt x="160" y="422"/>
                    <a:pt x="168" y="425"/>
                    <a:pt x="175" y="427"/>
                  </a:cubicBezTo>
                  <a:cubicBezTo>
                    <a:pt x="170" y="427"/>
                    <a:pt x="165" y="428"/>
                    <a:pt x="161" y="429"/>
                  </a:cubicBezTo>
                  <a:cubicBezTo>
                    <a:pt x="147" y="435"/>
                    <a:pt x="139" y="452"/>
                    <a:pt x="139" y="452"/>
                  </a:cubicBezTo>
                  <a:cubicBezTo>
                    <a:pt x="139" y="452"/>
                    <a:pt x="156" y="457"/>
                    <a:pt x="168" y="450"/>
                  </a:cubicBezTo>
                  <a:cubicBezTo>
                    <a:pt x="179" y="443"/>
                    <a:pt x="185" y="435"/>
                    <a:pt x="187" y="431"/>
                  </a:cubicBezTo>
                  <a:cubicBezTo>
                    <a:pt x="207" y="436"/>
                    <a:pt x="219" y="437"/>
                    <a:pt x="219" y="437"/>
                  </a:cubicBezTo>
                  <a:cubicBezTo>
                    <a:pt x="219" y="433"/>
                    <a:pt x="219" y="433"/>
                    <a:pt x="219" y="433"/>
                  </a:cubicBezTo>
                  <a:cubicBezTo>
                    <a:pt x="220" y="430"/>
                    <a:pt x="220" y="430"/>
                    <a:pt x="220" y="430"/>
                  </a:cubicBezTo>
                  <a:cubicBezTo>
                    <a:pt x="220" y="430"/>
                    <a:pt x="210" y="429"/>
                    <a:pt x="194" y="426"/>
                  </a:cubicBezTo>
                  <a:close/>
                  <a:moveTo>
                    <a:pt x="466" y="275"/>
                  </a:moveTo>
                  <a:cubicBezTo>
                    <a:pt x="477" y="269"/>
                    <a:pt x="481" y="254"/>
                    <a:pt x="481" y="254"/>
                  </a:cubicBezTo>
                  <a:cubicBezTo>
                    <a:pt x="481" y="254"/>
                    <a:pt x="464" y="252"/>
                    <a:pt x="453" y="260"/>
                  </a:cubicBezTo>
                  <a:cubicBezTo>
                    <a:pt x="450" y="262"/>
                    <a:pt x="447" y="267"/>
                    <a:pt x="445" y="271"/>
                  </a:cubicBezTo>
                  <a:cubicBezTo>
                    <a:pt x="447" y="263"/>
                    <a:pt x="448" y="254"/>
                    <a:pt x="448" y="245"/>
                  </a:cubicBezTo>
                  <a:cubicBezTo>
                    <a:pt x="452" y="245"/>
                    <a:pt x="461" y="242"/>
                    <a:pt x="470" y="235"/>
                  </a:cubicBezTo>
                  <a:cubicBezTo>
                    <a:pt x="480" y="227"/>
                    <a:pt x="481" y="212"/>
                    <a:pt x="481" y="212"/>
                  </a:cubicBezTo>
                  <a:cubicBezTo>
                    <a:pt x="481" y="212"/>
                    <a:pt x="464" y="213"/>
                    <a:pt x="455" y="223"/>
                  </a:cubicBezTo>
                  <a:cubicBezTo>
                    <a:pt x="453" y="226"/>
                    <a:pt x="451" y="231"/>
                    <a:pt x="449" y="235"/>
                  </a:cubicBezTo>
                  <a:cubicBezTo>
                    <a:pt x="449" y="226"/>
                    <a:pt x="449" y="217"/>
                    <a:pt x="448" y="208"/>
                  </a:cubicBezTo>
                  <a:cubicBezTo>
                    <a:pt x="452" y="207"/>
                    <a:pt x="460" y="203"/>
                    <a:pt x="468" y="194"/>
                  </a:cubicBezTo>
                  <a:cubicBezTo>
                    <a:pt x="476" y="185"/>
                    <a:pt x="474" y="171"/>
                    <a:pt x="474" y="171"/>
                  </a:cubicBezTo>
                  <a:cubicBezTo>
                    <a:pt x="474" y="171"/>
                    <a:pt x="458" y="175"/>
                    <a:pt x="451" y="185"/>
                  </a:cubicBezTo>
                  <a:cubicBezTo>
                    <a:pt x="449" y="189"/>
                    <a:pt x="448" y="194"/>
                    <a:pt x="447" y="199"/>
                  </a:cubicBezTo>
                  <a:cubicBezTo>
                    <a:pt x="446" y="189"/>
                    <a:pt x="444" y="180"/>
                    <a:pt x="441" y="171"/>
                  </a:cubicBezTo>
                  <a:cubicBezTo>
                    <a:pt x="444" y="170"/>
                    <a:pt x="452" y="165"/>
                    <a:pt x="458" y="155"/>
                  </a:cubicBezTo>
                  <a:cubicBezTo>
                    <a:pt x="464" y="145"/>
                    <a:pt x="460" y="131"/>
                    <a:pt x="460" y="131"/>
                  </a:cubicBezTo>
                  <a:cubicBezTo>
                    <a:pt x="460" y="131"/>
                    <a:pt x="445" y="137"/>
                    <a:pt x="440" y="149"/>
                  </a:cubicBezTo>
                  <a:cubicBezTo>
                    <a:pt x="439" y="153"/>
                    <a:pt x="439" y="159"/>
                    <a:pt x="439" y="164"/>
                  </a:cubicBezTo>
                  <a:cubicBezTo>
                    <a:pt x="436" y="155"/>
                    <a:pt x="432" y="145"/>
                    <a:pt x="428" y="137"/>
                  </a:cubicBezTo>
                  <a:cubicBezTo>
                    <a:pt x="430" y="135"/>
                    <a:pt x="437" y="128"/>
                    <a:pt x="441" y="118"/>
                  </a:cubicBezTo>
                  <a:cubicBezTo>
                    <a:pt x="446" y="107"/>
                    <a:pt x="439" y="94"/>
                    <a:pt x="439" y="94"/>
                  </a:cubicBezTo>
                  <a:cubicBezTo>
                    <a:pt x="439" y="94"/>
                    <a:pt x="426" y="103"/>
                    <a:pt x="423" y="115"/>
                  </a:cubicBezTo>
                  <a:cubicBezTo>
                    <a:pt x="422" y="119"/>
                    <a:pt x="424" y="126"/>
                    <a:pt x="425" y="131"/>
                  </a:cubicBezTo>
                  <a:cubicBezTo>
                    <a:pt x="420" y="122"/>
                    <a:pt x="414" y="113"/>
                    <a:pt x="408" y="105"/>
                  </a:cubicBezTo>
                  <a:cubicBezTo>
                    <a:pt x="411" y="102"/>
                    <a:pt x="416" y="95"/>
                    <a:pt x="418" y="84"/>
                  </a:cubicBezTo>
                  <a:cubicBezTo>
                    <a:pt x="421" y="73"/>
                    <a:pt x="412" y="62"/>
                    <a:pt x="412" y="62"/>
                  </a:cubicBezTo>
                  <a:cubicBezTo>
                    <a:pt x="412" y="62"/>
                    <a:pt x="401" y="73"/>
                    <a:pt x="401" y="84"/>
                  </a:cubicBezTo>
                  <a:cubicBezTo>
                    <a:pt x="400" y="89"/>
                    <a:pt x="403" y="95"/>
                    <a:pt x="404" y="100"/>
                  </a:cubicBezTo>
                  <a:cubicBezTo>
                    <a:pt x="398" y="91"/>
                    <a:pt x="391" y="84"/>
                    <a:pt x="384" y="77"/>
                  </a:cubicBezTo>
                  <a:cubicBezTo>
                    <a:pt x="386" y="74"/>
                    <a:pt x="390" y="66"/>
                    <a:pt x="390" y="55"/>
                  </a:cubicBezTo>
                  <a:cubicBezTo>
                    <a:pt x="391" y="44"/>
                    <a:pt x="381" y="35"/>
                    <a:pt x="381" y="35"/>
                  </a:cubicBezTo>
                  <a:cubicBezTo>
                    <a:pt x="381" y="35"/>
                    <a:pt x="372" y="47"/>
                    <a:pt x="373" y="59"/>
                  </a:cubicBezTo>
                  <a:cubicBezTo>
                    <a:pt x="374" y="63"/>
                    <a:pt x="377" y="69"/>
                    <a:pt x="380" y="73"/>
                  </a:cubicBezTo>
                  <a:cubicBezTo>
                    <a:pt x="377" y="71"/>
                    <a:pt x="375" y="69"/>
                    <a:pt x="372" y="67"/>
                  </a:cubicBezTo>
                  <a:cubicBezTo>
                    <a:pt x="367" y="63"/>
                    <a:pt x="361" y="59"/>
                    <a:pt x="356" y="55"/>
                  </a:cubicBezTo>
                  <a:cubicBezTo>
                    <a:pt x="357" y="53"/>
                    <a:pt x="360" y="44"/>
                    <a:pt x="358" y="32"/>
                  </a:cubicBezTo>
                  <a:cubicBezTo>
                    <a:pt x="356" y="22"/>
                    <a:pt x="345" y="14"/>
                    <a:pt x="345" y="14"/>
                  </a:cubicBezTo>
                  <a:cubicBezTo>
                    <a:pt x="345" y="14"/>
                    <a:pt x="339" y="28"/>
                    <a:pt x="342" y="38"/>
                  </a:cubicBezTo>
                  <a:cubicBezTo>
                    <a:pt x="344" y="44"/>
                    <a:pt x="349" y="49"/>
                    <a:pt x="352" y="53"/>
                  </a:cubicBezTo>
                  <a:cubicBezTo>
                    <a:pt x="342" y="46"/>
                    <a:pt x="332" y="41"/>
                    <a:pt x="324" y="38"/>
                  </a:cubicBezTo>
                  <a:cubicBezTo>
                    <a:pt x="325" y="36"/>
                    <a:pt x="326" y="27"/>
                    <a:pt x="323" y="16"/>
                  </a:cubicBezTo>
                  <a:cubicBezTo>
                    <a:pt x="319" y="5"/>
                    <a:pt x="307" y="0"/>
                    <a:pt x="307" y="0"/>
                  </a:cubicBezTo>
                  <a:cubicBezTo>
                    <a:pt x="307" y="0"/>
                    <a:pt x="303" y="14"/>
                    <a:pt x="308" y="24"/>
                  </a:cubicBezTo>
                  <a:cubicBezTo>
                    <a:pt x="311" y="29"/>
                    <a:pt x="318" y="34"/>
                    <a:pt x="321" y="37"/>
                  </a:cubicBezTo>
                  <a:cubicBezTo>
                    <a:pt x="316" y="34"/>
                    <a:pt x="311" y="33"/>
                    <a:pt x="306" y="31"/>
                  </a:cubicBezTo>
                  <a:cubicBezTo>
                    <a:pt x="305" y="30"/>
                    <a:pt x="299" y="22"/>
                    <a:pt x="291" y="21"/>
                  </a:cubicBezTo>
                  <a:cubicBezTo>
                    <a:pt x="285" y="20"/>
                    <a:pt x="275" y="24"/>
                    <a:pt x="275" y="24"/>
                  </a:cubicBezTo>
                  <a:cubicBezTo>
                    <a:pt x="275" y="24"/>
                    <a:pt x="279" y="30"/>
                    <a:pt x="290" y="34"/>
                  </a:cubicBezTo>
                  <a:cubicBezTo>
                    <a:pt x="296" y="36"/>
                    <a:pt x="304" y="33"/>
                    <a:pt x="306" y="32"/>
                  </a:cubicBezTo>
                  <a:cubicBezTo>
                    <a:pt x="311" y="34"/>
                    <a:pt x="318" y="36"/>
                    <a:pt x="325" y="40"/>
                  </a:cubicBezTo>
                  <a:cubicBezTo>
                    <a:pt x="321" y="39"/>
                    <a:pt x="312" y="38"/>
                    <a:pt x="306" y="40"/>
                  </a:cubicBezTo>
                  <a:cubicBezTo>
                    <a:pt x="296" y="43"/>
                    <a:pt x="289" y="56"/>
                    <a:pt x="289" y="56"/>
                  </a:cubicBezTo>
                  <a:cubicBezTo>
                    <a:pt x="289" y="56"/>
                    <a:pt x="301" y="61"/>
                    <a:pt x="311" y="56"/>
                  </a:cubicBezTo>
                  <a:cubicBezTo>
                    <a:pt x="321" y="50"/>
                    <a:pt x="326" y="43"/>
                    <a:pt x="327" y="41"/>
                  </a:cubicBezTo>
                  <a:cubicBezTo>
                    <a:pt x="335" y="45"/>
                    <a:pt x="345" y="50"/>
                    <a:pt x="354" y="56"/>
                  </a:cubicBezTo>
                  <a:cubicBezTo>
                    <a:pt x="350" y="55"/>
                    <a:pt x="342" y="53"/>
                    <a:pt x="337" y="54"/>
                  </a:cubicBezTo>
                  <a:cubicBezTo>
                    <a:pt x="326" y="55"/>
                    <a:pt x="317" y="67"/>
                    <a:pt x="317" y="67"/>
                  </a:cubicBezTo>
                  <a:cubicBezTo>
                    <a:pt x="317" y="67"/>
                    <a:pt x="328" y="74"/>
                    <a:pt x="339" y="71"/>
                  </a:cubicBezTo>
                  <a:cubicBezTo>
                    <a:pt x="349" y="67"/>
                    <a:pt x="356" y="61"/>
                    <a:pt x="358" y="59"/>
                  </a:cubicBezTo>
                  <a:cubicBezTo>
                    <a:pt x="362" y="62"/>
                    <a:pt x="366" y="65"/>
                    <a:pt x="371" y="69"/>
                  </a:cubicBezTo>
                  <a:cubicBezTo>
                    <a:pt x="375" y="72"/>
                    <a:pt x="379" y="75"/>
                    <a:pt x="383" y="79"/>
                  </a:cubicBezTo>
                  <a:cubicBezTo>
                    <a:pt x="378" y="77"/>
                    <a:pt x="371" y="73"/>
                    <a:pt x="366" y="73"/>
                  </a:cubicBezTo>
                  <a:cubicBezTo>
                    <a:pt x="354" y="73"/>
                    <a:pt x="343" y="83"/>
                    <a:pt x="343" y="83"/>
                  </a:cubicBezTo>
                  <a:cubicBezTo>
                    <a:pt x="343" y="83"/>
                    <a:pt x="353" y="92"/>
                    <a:pt x="364" y="90"/>
                  </a:cubicBezTo>
                  <a:cubicBezTo>
                    <a:pt x="376" y="89"/>
                    <a:pt x="383" y="84"/>
                    <a:pt x="385" y="82"/>
                  </a:cubicBezTo>
                  <a:cubicBezTo>
                    <a:pt x="392" y="89"/>
                    <a:pt x="399" y="97"/>
                    <a:pt x="405" y="106"/>
                  </a:cubicBezTo>
                  <a:cubicBezTo>
                    <a:pt x="402" y="103"/>
                    <a:pt x="396" y="99"/>
                    <a:pt x="391" y="97"/>
                  </a:cubicBezTo>
                  <a:cubicBezTo>
                    <a:pt x="379" y="95"/>
                    <a:pt x="366" y="103"/>
                    <a:pt x="366" y="103"/>
                  </a:cubicBezTo>
                  <a:cubicBezTo>
                    <a:pt x="366" y="103"/>
                    <a:pt x="375" y="114"/>
                    <a:pt x="386" y="115"/>
                  </a:cubicBezTo>
                  <a:cubicBezTo>
                    <a:pt x="397" y="115"/>
                    <a:pt x="405" y="112"/>
                    <a:pt x="408" y="110"/>
                  </a:cubicBezTo>
                  <a:cubicBezTo>
                    <a:pt x="414" y="118"/>
                    <a:pt x="419" y="127"/>
                    <a:pt x="423" y="136"/>
                  </a:cubicBezTo>
                  <a:cubicBezTo>
                    <a:pt x="420" y="132"/>
                    <a:pt x="415" y="128"/>
                    <a:pt x="411" y="126"/>
                  </a:cubicBezTo>
                  <a:cubicBezTo>
                    <a:pt x="400" y="122"/>
                    <a:pt x="385" y="128"/>
                    <a:pt x="385" y="128"/>
                  </a:cubicBezTo>
                  <a:cubicBezTo>
                    <a:pt x="385" y="128"/>
                    <a:pt x="392" y="140"/>
                    <a:pt x="403" y="143"/>
                  </a:cubicBezTo>
                  <a:cubicBezTo>
                    <a:pt x="414" y="145"/>
                    <a:pt x="423" y="143"/>
                    <a:pt x="426" y="142"/>
                  </a:cubicBezTo>
                  <a:cubicBezTo>
                    <a:pt x="430" y="151"/>
                    <a:pt x="434" y="160"/>
                    <a:pt x="437" y="170"/>
                  </a:cubicBezTo>
                  <a:cubicBezTo>
                    <a:pt x="434" y="166"/>
                    <a:pt x="430" y="160"/>
                    <a:pt x="426" y="158"/>
                  </a:cubicBezTo>
                  <a:cubicBezTo>
                    <a:pt x="416" y="152"/>
                    <a:pt x="400" y="155"/>
                    <a:pt x="400" y="155"/>
                  </a:cubicBezTo>
                  <a:cubicBezTo>
                    <a:pt x="400" y="155"/>
                    <a:pt x="404" y="169"/>
                    <a:pt x="415" y="173"/>
                  </a:cubicBezTo>
                  <a:cubicBezTo>
                    <a:pt x="426" y="177"/>
                    <a:pt x="435" y="177"/>
                    <a:pt x="439" y="177"/>
                  </a:cubicBezTo>
                  <a:cubicBezTo>
                    <a:pt x="441" y="186"/>
                    <a:pt x="443" y="196"/>
                    <a:pt x="444" y="206"/>
                  </a:cubicBezTo>
                  <a:cubicBezTo>
                    <a:pt x="442" y="202"/>
                    <a:pt x="439" y="195"/>
                    <a:pt x="435" y="192"/>
                  </a:cubicBezTo>
                  <a:cubicBezTo>
                    <a:pt x="426" y="184"/>
                    <a:pt x="409" y="184"/>
                    <a:pt x="409" y="184"/>
                  </a:cubicBezTo>
                  <a:cubicBezTo>
                    <a:pt x="409" y="184"/>
                    <a:pt x="412" y="199"/>
                    <a:pt x="422" y="205"/>
                  </a:cubicBezTo>
                  <a:cubicBezTo>
                    <a:pt x="431" y="212"/>
                    <a:pt x="441" y="213"/>
                    <a:pt x="444" y="213"/>
                  </a:cubicBezTo>
                  <a:cubicBezTo>
                    <a:pt x="445" y="222"/>
                    <a:pt x="445" y="232"/>
                    <a:pt x="444" y="242"/>
                  </a:cubicBezTo>
                  <a:cubicBezTo>
                    <a:pt x="443" y="237"/>
                    <a:pt x="441" y="231"/>
                    <a:pt x="438" y="227"/>
                  </a:cubicBezTo>
                  <a:cubicBezTo>
                    <a:pt x="430" y="217"/>
                    <a:pt x="413" y="214"/>
                    <a:pt x="413" y="214"/>
                  </a:cubicBezTo>
                  <a:cubicBezTo>
                    <a:pt x="413" y="214"/>
                    <a:pt x="413" y="230"/>
                    <a:pt x="422" y="238"/>
                  </a:cubicBezTo>
                  <a:cubicBezTo>
                    <a:pt x="431" y="246"/>
                    <a:pt x="439" y="249"/>
                    <a:pt x="443" y="250"/>
                  </a:cubicBezTo>
                  <a:cubicBezTo>
                    <a:pt x="442" y="259"/>
                    <a:pt x="441" y="268"/>
                    <a:pt x="439" y="277"/>
                  </a:cubicBezTo>
                  <a:cubicBezTo>
                    <a:pt x="438" y="271"/>
                    <a:pt x="437" y="265"/>
                    <a:pt x="435" y="261"/>
                  </a:cubicBezTo>
                  <a:cubicBezTo>
                    <a:pt x="429" y="249"/>
                    <a:pt x="413" y="244"/>
                    <a:pt x="413" y="244"/>
                  </a:cubicBezTo>
                  <a:cubicBezTo>
                    <a:pt x="413" y="244"/>
                    <a:pt x="410" y="259"/>
                    <a:pt x="417" y="269"/>
                  </a:cubicBezTo>
                  <a:cubicBezTo>
                    <a:pt x="424" y="278"/>
                    <a:pt x="432" y="283"/>
                    <a:pt x="436" y="284"/>
                  </a:cubicBezTo>
                  <a:cubicBezTo>
                    <a:pt x="434" y="293"/>
                    <a:pt x="431" y="301"/>
                    <a:pt x="427" y="309"/>
                  </a:cubicBezTo>
                  <a:cubicBezTo>
                    <a:pt x="428" y="304"/>
                    <a:pt x="428" y="298"/>
                    <a:pt x="426" y="294"/>
                  </a:cubicBezTo>
                  <a:cubicBezTo>
                    <a:pt x="422" y="281"/>
                    <a:pt x="407" y="273"/>
                    <a:pt x="407" y="273"/>
                  </a:cubicBezTo>
                  <a:cubicBezTo>
                    <a:pt x="407" y="273"/>
                    <a:pt x="401" y="287"/>
                    <a:pt x="407" y="299"/>
                  </a:cubicBezTo>
                  <a:cubicBezTo>
                    <a:pt x="412" y="309"/>
                    <a:pt x="419" y="315"/>
                    <a:pt x="423" y="317"/>
                  </a:cubicBezTo>
                  <a:cubicBezTo>
                    <a:pt x="419" y="325"/>
                    <a:pt x="415" y="333"/>
                    <a:pt x="410" y="340"/>
                  </a:cubicBezTo>
                  <a:cubicBezTo>
                    <a:pt x="412" y="335"/>
                    <a:pt x="413" y="329"/>
                    <a:pt x="412" y="325"/>
                  </a:cubicBezTo>
                  <a:cubicBezTo>
                    <a:pt x="410" y="311"/>
                    <a:pt x="396" y="300"/>
                    <a:pt x="396" y="300"/>
                  </a:cubicBezTo>
                  <a:cubicBezTo>
                    <a:pt x="396" y="300"/>
                    <a:pt x="388" y="314"/>
                    <a:pt x="392" y="326"/>
                  </a:cubicBezTo>
                  <a:cubicBezTo>
                    <a:pt x="395" y="337"/>
                    <a:pt x="401" y="345"/>
                    <a:pt x="404" y="348"/>
                  </a:cubicBezTo>
                  <a:cubicBezTo>
                    <a:pt x="399" y="355"/>
                    <a:pt x="393" y="362"/>
                    <a:pt x="387" y="368"/>
                  </a:cubicBezTo>
                  <a:cubicBezTo>
                    <a:pt x="390" y="364"/>
                    <a:pt x="392" y="358"/>
                    <a:pt x="392" y="353"/>
                  </a:cubicBezTo>
                  <a:cubicBezTo>
                    <a:pt x="393" y="339"/>
                    <a:pt x="381" y="325"/>
                    <a:pt x="381" y="325"/>
                  </a:cubicBezTo>
                  <a:cubicBezTo>
                    <a:pt x="381" y="325"/>
                    <a:pt x="370" y="338"/>
                    <a:pt x="371" y="351"/>
                  </a:cubicBezTo>
                  <a:cubicBezTo>
                    <a:pt x="373" y="363"/>
                    <a:pt x="378" y="371"/>
                    <a:pt x="381" y="375"/>
                  </a:cubicBezTo>
                  <a:cubicBezTo>
                    <a:pt x="374" y="382"/>
                    <a:pt x="367" y="387"/>
                    <a:pt x="360" y="392"/>
                  </a:cubicBezTo>
                  <a:cubicBezTo>
                    <a:pt x="363" y="388"/>
                    <a:pt x="367" y="382"/>
                    <a:pt x="368" y="377"/>
                  </a:cubicBezTo>
                  <a:cubicBezTo>
                    <a:pt x="371" y="364"/>
                    <a:pt x="361" y="348"/>
                    <a:pt x="361" y="348"/>
                  </a:cubicBezTo>
                  <a:cubicBezTo>
                    <a:pt x="361" y="348"/>
                    <a:pt x="348" y="358"/>
                    <a:pt x="347" y="372"/>
                  </a:cubicBezTo>
                  <a:cubicBezTo>
                    <a:pt x="347" y="384"/>
                    <a:pt x="350" y="393"/>
                    <a:pt x="352" y="398"/>
                  </a:cubicBezTo>
                  <a:cubicBezTo>
                    <a:pt x="350" y="399"/>
                    <a:pt x="347" y="401"/>
                    <a:pt x="344" y="402"/>
                  </a:cubicBezTo>
                  <a:cubicBezTo>
                    <a:pt x="339" y="405"/>
                    <a:pt x="335" y="408"/>
                    <a:pt x="330" y="410"/>
                  </a:cubicBezTo>
                  <a:cubicBezTo>
                    <a:pt x="334" y="406"/>
                    <a:pt x="338" y="401"/>
                    <a:pt x="340" y="397"/>
                  </a:cubicBezTo>
                  <a:cubicBezTo>
                    <a:pt x="345" y="384"/>
                    <a:pt x="338" y="366"/>
                    <a:pt x="338" y="366"/>
                  </a:cubicBezTo>
                  <a:cubicBezTo>
                    <a:pt x="338" y="366"/>
                    <a:pt x="323" y="374"/>
                    <a:pt x="320" y="388"/>
                  </a:cubicBezTo>
                  <a:cubicBezTo>
                    <a:pt x="317" y="400"/>
                    <a:pt x="319" y="410"/>
                    <a:pt x="320" y="414"/>
                  </a:cubicBezTo>
                  <a:cubicBezTo>
                    <a:pt x="312" y="418"/>
                    <a:pt x="304" y="421"/>
                    <a:pt x="297" y="423"/>
                  </a:cubicBezTo>
                  <a:cubicBezTo>
                    <a:pt x="301" y="420"/>
                    <a:pt x="306" y="416"/>
                    <a:pt x="309" y="412"/>
                  </a:cubicBezTo>
                  <a:cubicBezTo>
                    <a:pt x="316" y="399"/>
                    <a:pt x="312" y="380"/>
                    <a:pt x="312" y="380"/>
                  </a:cubicBezTo>
                  <a:cubicBezTo>
                    <a:pt x="312" y="380"/>
                    <a:pt x="296" y="386"/>
                    <a:pt x="290" y="399"/>
                  </a:cubicBezTo>
                  <a:cubicBezTo>
                    <a:pt x="286" y="410"/>
                    <a:pt x="286" y="420"/>
                    <a:pt x="286" y="426"/>
                  </a:cubicBezTo>
                  <a:cubicBezTo>
                    <a:pt x="270" y="429"/>
                    <a:pt x="261" y="430"/>
                    <a:pt x="261" y="430"/>
                  </a:cubicBezTo>
                  <a:cubicBezTo>
                    <a:pt x="261" y="433"/>
                    <a:pt x="261" y="433"/>
                    <a:pt x="261" y="433"/>
                  </a:cubicBezTo>
                  <a:cubicBezTo>
                    <a:pt x="262" y="437"/>
                    <a:pt x="262" y="437"/>
                    <a:pt x="262" y="437"/>
                  </a:cubicBezTo>
                  <a:cubicBezTo>
                    <a:pt x="262" y="437"/>
                    <a:pt x="274" y="436"/>
                    <a:pt x="293" y="431"/>
                  </a:cubicBezTo>
                  <a:cubicBezTo>
                    <a:pt x="296" y="435"/>
                    <a:pt x="302" y="443"/>
                    <a:pt x="312" y="450"/>
                  </a:cubicBezTo>
                  <a:cubicBezTo>
                    <a:pt x="325" y="457"/>
                    <a:pt x="341" y="452"/>
                    <a:pt x="341" y="452"/>
                  </a:cubicBezTo>
                  <a:cubicBezTo>
                    <a:pt x="341" y="452"/>
                    <a:pt x="333" y="435"/>
                    <a:pt x="320" y="429"/>
                  </a:cubicBezTo>
                  <a:cubicBezTo>
                    <a:pt x="316" y="428"/>
                    <a:pt x="311" y="427"/>
                    <a:pt x="306" y="427"/>
                  </a:cubicBezTo>
                  <a:cubicBezTo>
                    <a:pt x="313" y="425"/>
                    <a:pt x="320" y="422"/>
                    <a:pt x="328" y="418"/>
                  </a:cubicBezTo>
                  <a:cubicBezTo>
                    <a:pt x="331" y="422"/>
                    <a:pt x="338" y="429"/>
                    <a:pt x="350" y="433"/>
                  </a:cubicBezTo>
                  <a:cubicBezTo>
                    <a:pt x="363" y="438"/>
                    <a:pt x="378" y="431"/>
                    <a:pt x="378" y="431"/>
                  </a:cubicBezTo>
                  <a:cubicBezTo>
                    <a:pt x="378" y="431"/>
                    <a:pt x="367" y="415"/>
                    <a:pt x="353" y="412"/>
                  </a:cubicBezTo>
                  <a:cubicBezTo>
                    <a:pt x="349" y="411"/>
                    <a:pt x="344" y="412"/>
                    <a:pt x="340" y="412"/>
                  </a:cubicBezTo>
                  <a:cubicBezTo>
                    <a:pt x="342" y="411"/>
                    <a:pt x="345" y="409"/>
                    <a:pt x="348" y="408"/>
                  </a:cubicBezTo>
                  <a:cubicBezTo>
                    <a:pt x="352" y="405"/>
                    <a:pt x="356" y="403"/>
                    <a:pt x="360" y="400"/>
                  </a:cubicBezTo>
                  <a:cubicBezTo>
                    <a:pt x="364" y="403"/>
                    <a:pt x="372" y="408"/>
                    <a:pt x="384" y="411"/>
                  </a:cubicBezTo>
                  <a:cubicBezTo>
                    <a:pt x="397" y="413"/>
                    <a:pt x="411" y="403"/>
                    <a:pt x="411" y="403"/>
                  </a:cubicBezTo>
                  <a:cubicBezTo>
                    <a:pt x="411" y="403"/>
                    <a:pt x="398" y="390"/>
                    <a:pt x="384" y="389"/>
                  </a:cubicBezTo>
                  <a:cubicBezTo>
                    <a:pt x="380" y="389"/>
                    <a:pt x="375" y="390"/>
                    <a:pt x="371" y="392"/>
                  </a:cubicBezTo>
                  <a:cubicBezTo>
                    <a:pt x="377" y="387"/>
                    <a:pt x="383" y="382"/>
                    <a:pt x="389" y="376"/>
                  </a:cubicBezTo>
                  <a:cubicBezTo>
                    <a:pt x="393" y="378"/>
                    <a:pt x="402" y="382"/>
                    <a:pt x="413" y="382"/>
                  </a:cubicBezTo>
                  <a:cubicBezTo>
                    <a:pt x="427" y="383"/>
                    <a:pt x="438" y="371"/>
                    <a:pt x="438" y="371"/>
                  </a:cubicBezTo>
                  <a:cubicBezTo>
                    <a:pt x="438" y="371"/>
                    <a:pt x="423" y="360"/>
                    <a:pt x="409" y="362"/>
                  </a:cubicBezTo>
                  <a:cubicBezTo>
                    <a:pt x="405" y="362"/>
                    <a:pt x="401" y="365"/>
                    <a:pt x="397" y="367"/>
                  </a:cubicBezTo>
                  <a:cubicBezTo>
                    <a:pt x="402" y="361"/>
                    <a:pt x="407" y="354"/>
                    <a:pt x="412" y="347"/>
                  </a:cubicBezTo>
                  <a:cubicBezTo>
                    <a:pt x="416" y="349"/>
                    <a:pt x="425" y="351"/>
                    <a:pt x="437" y="349"/>
                  </a:cubicBezTo>
                  <a:cubicBezTo>
                    <a:pt x="450" y="347"/>
                    <a:pt x="459" y="334"/>
                    <a:pt x="459" y="334"/>
                  </a:cubicBezTo>
                  <a:cubicBezTo>
                    <a:pt x="459" y="334"/>
                    <a:pt x="443" y="326"/>
                    <a:pt x="430" y="330"/>
                  </a:cubicBezTo>
                  <a:cubicBezTo>
                    <a:pt x="426" y="332"/>
                    <a:pt x="421" y="335"/>
                    <a:pt x="418" y="338"/>
                  </a:cubicBezTo>
                  <a:cubicBezTo>
                    <a:pt x="422" y="331"/>
                    <a:pt x="426" y="323"/>
                    <a:pt x="430" y="315"/>
                  </a:cubicBezTo>
                  <a:cubicBezTo>
                    <a:pt x="434" y="316"/>
                    <a:pt x="444" y="317"/>
                    <a:pt x="455" y="313"/>
                  </a:cubicBezTo>
                  <a:cubicBezTo>
                    <a:pt x="467" y="309"/>
                    <a:pt x="473" y="295"/>
                    <a:pt x="473" y="295"/>
                  </a:cubicBezTo>
                  <a:cubicBezTo>
                    <a:pt x="473" y="295"/>
                    <a:pt x="457" y="290"/>
                    <a:pt x="445" y="296"/>
                  </a:cubicBezTo>
                  <a:cubicBezTo>
                    <a:pt x="441" y="298"/>
                    <a:pt x="437" y="302"/>
                    <a:pt x="434" y="306"/>
                  </a:cubicBezTo>
                  <a:cubicBezTo>
                    <a:pt x="437" y="298"/>
                    <a:pt x="440" y="290"/>
                    <a:pt x="442" y="281"/>
                  </a:cubicBezTo>
                  <a:cubicBezTo>
                    <a:pt x="447" y="281"/>
                    <a:pt x="456" y="280"/>
                    <a:pt x="466" y="275"/>
                  </a:cubicBezTo>
                  <a:close/>
                </a:path>
              </a:pathLst>
            </a:custGeom>
            <a:gradFill>
              <a:gsLst>
                <a:gs pos="0">
                  <a:srgbClr val="9E7400"/>
                </a:gs>
                <a:gs pos="50000">
                  <a:srgbClr val="E4A800"/>
                </a:gs>
                <a:gs pos="100000">
                  <a:srgbClr val="FFC900"/>
                </a:gs>
              </a:gsLst>
              <a:lin ang="16200000" scaled="0"/>
            </a:gradFill>
            <a:ln>
              <a:noFill/>
            </a:ln>
          </p:spPr>
          <p:txBody>
            <a:bodyPr anchorCtr="0" anchor="t" bIns="37125" lIns="74275" spcFirstLastPara="1" rIns="74275" wrap="square" tIns="37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C0C0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7484265" y="1547394"/>
              <a:ext cx="960758" cy="836688"/>
            </a:xfrm>
            <a:custGeom>
              <a:rect b="b" l="l" r="r" t="t"/>
              <a:pathLst>
                <a:path extrusionOk="0" h="457" w="481">
                  <a:moveTo>
                    <a:pt x="194" y="426"/>
                  </a:moveTo>
                  <a:cubicBezTo>
                    <a:pt x="195" y="420"/>
                    <a:pt x="195" y="410"/>
                    <a:pt x="190" y="399"/>
                  </a:cubicBezTo>
                  <a:cubicBezTo>
                    <a:pt x="185" y="386"/>
                    <a:pt x="168" y="380"/>
                    <a:pt x="168" y="380"/>
                  </a:cubicBezTo>
                  <a:cubicBezTo>
                    <a:pt x="168" y="380"/>
                    <a:pt x="164" y="399"/>
                    <a:pt x="172" y="412"/>
                  </a:cubicBezTo>
                  <a:cubicBezTo>
                    <a:pt x="174" y="416"/>
                    <a:pt x="179" y="420"/>
                    <a:pt x="184" y="423"/>
                  </a:cubicBezTo>
                  <a:cubicBezTo>
                    <a:pt x="177" y="421"/>
                    <a:pt x="169" y="418"/>
                    <a:pt x="160" y="414"/>
                  </a:cubicBezTo>
                  <a:cubicBezTo>
                    <a:pt x="161" y="410"/>
                    <a:pt x="163" y="400"/>
                    <a:pt x="161" y="388"/>
                  </a:cubicBezTo>
                  <a:cubicBezTo>
                    <a:pt x="157" y="374"/>
                    <a:pt x="143" y="366"/>
                    <a:pt x="143" y="366"/>
                  </a:cubicBezTo>
                  <a:cubicBezTo>
                    <a:pt x="143" y="366"/>
                    <a:pt x="135" y="384"/>
                    <a:pt x="141" y="397"/>
                  </a:cubicBezTo>
                  <a:cubicBezTo>
                    <a:pt x="143" y="401"/>
                    <a:pt x="147" y="406"/>
                    <a:pt x="150" y="410"/>
                  </a:cubicBezTo>
                  <a:cubicBezTo>
                    <a:pt x="146" y="408"/>
                    <a:pt x="141" y="405"/>
                    <a:pt x="136" y="402"/>
                  </a:cubicBezTo>
                  <a:cubicBezTo>
                    <a:pt x="133" y="401"/>
                    <a:pt x="131" y="399"/>
                    <a:pt x="128" y="398"/>
                  </a:cubicBezTo>
                  <a:cubicBezTo>
                    <a:pt x="130" y="393"/>
                    <a:pt x="134" y="384"/>
                    <a:pt x="133" y="372"/>
                  </a:cubicBezTo>
                  <a:cubicBezTo>
                    <a:pt x="133" y="358"/>
                    <a:pt x="120" y="348"/>
                    <a:pt x="120" y="348"/>
                  </a:cubicBezTo>
                  <a:cubicBezTo>
                    <a:pt x="120" y="348"/>
                    <a:pt x="110" y="364"/>
                    <a:pt x="113" y="377"/>
                  </a:cubicBezTo>
                  <a:cubicBezTo>
                    <a:pt x="114" y="382"/>
                    <a:pt x="117" y="388"/>
                    <a:pt x="120" y="392"/>
                  </a:cubicBezTo>
                  <a:cubicBezTo>
                    <a:pt x="113" y="387"/>
                    <a:pt x="106" y="382"/>
                    <a:pt x="100" y="375"/>
                  </a:cubicBezTo>
                  <a:cubicBezTo>
                    <a:pt x="102" y="371"/>
                    <a:pt x="107" y="363"/>
                    <a:pt x="109" y="351"/>
                  </a:cubicBezTo>
                  <a:cubicBezTo>
                    <a:pt x="111" y="338"/>
                    <a:pt x="100" y="325"/>
                    <a:pt x="100" y="325"/>
                  </a:cubicBezTo>
                  <a:cubicBezTo>
                    <a:pt x="100" y="325"/>
                    <a:pt x="88" y="339"/>
                    <a:pt x="88" y="353"/>
                  </a:cubicBezTo>
                  <a:cubicBezTo>
                    <a:pt x="88" y="358"/>
                    <a:pt x="91" y="364"/>
                    <a:pt x="93" y="368"/>
                  </a:cubicBezTo>
                  <a:cubicBezTo>
                    <a:pt x="87" y="362"/>
                    <a:pt x="81" y="355"/>
                    <a:pt x="76" y="348"/>
                  </a:cubicBezTo>
                  <a:cubicBezTo>
                    <a:pt x="79" y="345"/>
                    <a:pt x="85" y="337"/>
                    <a:pt x="89" y="326"/>
                  </a:cubicBezTo>
                  <a:cubicBezTo>
                    <a:pt x="93" y="314"/>
                    <a:pt x="84" y="300"/>
                    <a:pt x="84" y="300"/>
                  </a:cubicBezTo>
                  <a:cubicBezTo>
                    <a:pt x="84" y="300"/>
                    <a:pt x="70" y="311"/>
                    <a:pt x="68" y="325"/>
                  </a:cubicBezTo>
                  <a:cubicBezTo>
                    <a:pt x="68" y="329"/>
                    <a:pt x="69" y="335"/>
                    <a:pt x="70" y="340"/>
                  </a:cubicBezTo>
                  <a:cubicBezTo>
                    <a:pt x="66" y="333"/>
                    <a:pt x="61" y="325"/>
                    <a:pt x="57" y="317"/>
                  </a:cubicBezTo>
                  <a:cubicBezTo>
                    <a:pt x="61" y="315"/>
                    <a:pt x="68" y="309"/>
                    <a:pt x="74" y="299"/>
                  </a:cubicBezTo>
                  <a:cubicBezTo>
                    <a:pt x="79" y="287"/>
                    <a:pt x="74" y="273"/>
                    <a:pt x="74" y="273"/>
                  </a:cubicBezTo>
                  <a:cubicBezTo>
                    <a:pt x="74" y="273"/>
                    <a:pt x="58" y="281"/>
                    <a:pt x="54" y="294"/>
                  </a:cubicBezTo>
                  <a:cubicBezTo>
                    <a:pt x="53" y="298"/>
                    <a:pt x="53" y="304"/>
                    <a:pt x="53" y="309"/>
                  </a:cubicBezTo>
                  <a:cubicBezTo>
                    <a:pt x="50" y="301"/>
                    <a:pt x="47" y="293"/>
                    <a:pt x="44" y="284"/>
                  </a:cubicBezTo>
                  <a:cubicBezTo>
                    <a:pt x="48" y="283"/>
                    <a:pt x="56" y="278"/>
                    <a:pt x="63" y="269"/>
                  </a:cubicBezTo>
                  <a:cubicBezTo>
                    <a:pt x="71" y="259"/>
                    <a:pt x="68" y="244"/>
                    <a:pt x="68" y="244"/>
                  </a:cubicBezTo>
                  <a:cubicBezTo>
                    <a:pt x="68" y="244"/>
                    <a:pt x="52" y="249"/>
                    <a:pt x="45" y="261"/>
                  </a:cubicBezTo>
                  <a:cubicBezTo>
                    <a:pt x="43" y="265"/>
                    <a:pt x="42" y="271"/>
                    <a:pt x="42" y="277"/>
                  </a:cubicBezTo>
                  <a:cubicBezTo>
                    <a:pt x="40" y="268"/>
                    <a:pt x="38" y="259"/>
                    <a:pt x="37" y="250"/>
                  </a:cubicBezTo>
                  <a:cubicBezTo>
                    <a:pt x="41" y="249"/>
                    <a:pt x="50" y="246"/>
                    <a:pt x="58" y="238"/>
                  </a:cubicBezTo>
                  <a:cubicBezTo>
                    <a:pt x="67" y="230"/>
                    <a:pt x="67" y="214"/>
                    <a:pt x="67" y="214"/>
                  </a:cubicBezTo>
                  <a:cubicBezTo>
                    <a:pt x="67" y="214"/>
                    <a:pt x="50" y="217"/>
                    <a:pt x="43" y="227"/>
                  </a:cubicBezTo>
                  <a:cubicBezTo>
                    <a:pt x="40" y="231"/>
                    <a:pt x="38" y="237"/>
                    <a:pt x="36" y="242"/>
                  </a:cubicBezTo>
                  <a:cubicBezTo>
                    <a:pt x="36" y="232"/>
                    <a:pt x="35" y="222"/>
                    <a:pt x="36" y="213"/>
                  </a:cubicBezTo>
                  <a:cubicBezTo>
                    <a:pt x="40" y="213"/>
                    <a:pt x="49" y="212"/>
                    <a:pt x="59" y="205"/>
                  </a:cubicBezTo>
                  <a:cubicBezTo>
                    <a:pt x="69" y="199"/>
                    <a:pt x="71" y="184"/>
                    <a:pt x="71" y="184"/>
                  </a:cubicBezTo>
                  <a:cubicBezTo>
                    <a:pt x="71" y="184"/>
                    <a:pt x="55" y="184"/>
                    <a:pt x="45" y="192"/>
                  </a:cubicBezTo>
                  <a:cubicBezTo>
                    <a:pt x="42" y="195"/>
                    <a:pt x="39" y="202"/>
                    <a:pt x="37" y="206"/>
                  </a:cubicBezTo>
                  <a:cubicBezTo>
                    <a:pt x="38" y="196"/>
                    <a:pt x="39" y="186"/>
                    <a:pt x="42" y="177"/>
                  </a:cubicBezTo>
                  <a:cubicBezTo>
                    <a:pt x="46" y="177"/>
                    <a:pt x="55" y="177"/>
                    <a:pt x="65" y="173"/>
                  </a:cubicBezTo>
                  <a:cubicBezTo>
                    <a:pt x="76" y="169"/>
                    <a:pt x="81" y="155"/>
                    <a:pt x="81" y="155"/>
                  </a:cubicBezTo>
                  <a:cubicBezTo>
                    <a:pt x="81" y="155"/>
                    <a:pt x="65" y="152"/>
                    <a:pt x="55" y="158"/>
                  </a:cubicBezTo>
                  <a:cubicBezTo>
                    <a:pt x="50" y="160"/>
                    <a:pt x="47" y="166"/>
                    <a:pt x="44" y="170"/>
                  </a:cubicBezTo>
                  <a:cubicBezTo>
                    <a:pt x="47" y="160"/>
                    <a:pt x="50" y="151"/>
                    <a:pt x="54" y="142"/>
                  </a:cubicBezTo>
                  <a:cubicBezTo>
                    <a:pt x="58" y="143"/>
                    <a:pt x="66" y="145"/>
                    <a:pt x="77" y="143"/>
                  </a:cubicBezTo>
                  <a:cubicBezTo>
                    <a:pt x="88" y="140"/>
                    <a:pt x="95" y="128"/>
                    <a:pt x="95" y="128"/>
                  </a:cubicBezTo>
                  <a:cubicBezTo>
                    <a:pt x="95" y="128"/>
                    <a:pt x="81" y="122"/>
                    <a:pt x="69" y="126"/>
                  </a:cubicBezTo>
                  <a:cubicBezTo>
                    <a:pt x="65" y="128"/>
                    <a:pt x="60" y="132"/>
                    <a:pt x="57" y="136"/>
                  </a:cubicBezTo>
                  <a:cubicBezTo>
                    <a:pt x="62" y="127"/>
                    <a:pt x="67" y="118"/>
                    <a:pt x="72" y="110"/>
                  </a:cubicBezTo>
                  <a:cubicBezTo>
                    <a:pt x="75" y="112"/>
                    <a:pt x="83" y="115"/>
                    <a:pt x="94" y="115"/>
                  </a:cubicBezTo>
                  <a:cubicBezTo>
                    <a:pt x="106" y="114"/>
                    <a:pt x="115" y="103"/>
                    <a:pt x="115" y="103"/>
                  </a:cubicBezTo>
                  <a:cubicBezTo>
                    <a:pt x="115" y="103"/>
                    <a:pt x="101" y="95"/>
                    <a:pt x="90" y="97"/>
                  </a:cubicBezTo>
                  <a:cubicBezTo>
                    <a:pt x="85" y="99"/>
                    <a:pt x="79" y="103"/>
                    <a:pt x="75" y="106"/>
                  </a:cubicBezTo>
                  <a:cubicBezTo>
                    <a:pt x="81" y="97"/>
                    <a:pt x="88" y="89"/>
                    <a:pt x="95" y="82"/>
                  </a:cubicBezTo>
                  <a:cubicBezTo>
                    <a:pt x="97" y="84"/>
                    <a:pt x="105" y="89"/>
                    <a:pt x="116" y="90"/>
                  </a:cubicBezTo>
                  <a:cubicBezTo>
                    <a:pt x="127" y="92"/>
                    <a:pt x="138" y="83"/>
                    <a:pt x="138" y="83"/>
                  </a:cubicBezTo>
                  <a:cubicBezTo>
                    <a:pt x="138" y="83"/>
                    <a:pt x="126" y="73"/>
                    <a:pt x="115" y="73"/>
                  </a:cubicBezTo>
                  <a:cubicBezTo>
                    <a:pt x="109" y="73"/>
                    <a:pt x="102" y="77"/>
                    <a:pt x="98" y="79"/>
                  </a:cubicBezTo>
                  <a:cubicBezTo>
                    <a:pt x="102" y="75"/>
                    <a:pt x="106" y="72"/>
                    <a:pt x="110" y="69"/>
                  </a:cubicBezTo>
                  <a:cubicBezTo>
                    <a:pt x="114" y="65"/>
                    <a:pt x="118" y="62"/>
                    <a:pt x="123" y="59"/>
                  </a:cubicBezTo>
                  <a:cubicBezTo>
                    <a:pt x="125" y="61"/>
                    <a:pt x="131" y="67"/>
                    <a:pt x="142" y="71"/>
                  </a:cubicBezTo>
                  <a:cubicBezTo>
                    <a:pt x="152" y="74"/>
                    <a:pt x="164" y="67"/>
                    <a:pt x="164" y="67"/>
                  </a:cubicBezTo>
                  <a:cubicBezTo>
                    <a:pt x="164" y="67"/>
                    <a:pt x="154" y="55"/>
                    <a:pt x="143" y="54"/>
                  </a:cubicBezTo>
                  <a:cubicBezTo>
                    <a:pt x="138" y="53"/>
                    <a:pt x="131" y="55"/>
                    <a:pt x="126" y="56"/>
                  </a:cubicBezTo>
                  <a:cubicBezTo>
                    <a:pt x="136" y="50"/>
                    <a:pt x="145" y="45"/>
                    <a:pt x="153" y="41"/>
                  </a:cubicBezTo>
                  <a:cubicBezTo>
                    <a:pt x="155" y="43"/>
                    <a:pt x="160" y="50"/>
                    <a:pt x="170" y="56"/>
                  </a:cubicBezTo>
                  <a:cubicBezTo>
                    <a:pt x="179" y="61"/>
                    <a:pt x="192" y="56"/>
                    <a:pt x="192" y="56"/>
                  </a:cubicBezTo>
                  <a:cubicBezTo>
                    <a:pt x="192" y="56"/>
                    <a:pt x="185" y="43"/>
                    <a:pt x="174" y="40"/>
                  </a:cubicBezTo>
                  <a:cubicBezTo>
                    <a:pt x="169" y="38"/>
                    <a:pt x="160" y="39"/>
                    <a:pt x="156" y="40"/>
                  </a:cubicBezTo>
                  <a:cubicBezTo>
                    <a:pt x="163" y="36"/>
                    <a:pt x="169" y="34"/>
                    <a:pt x="175" y="32"/>
                  </a:cubicBezTo>
                  <a:cubicBezTo>
                    <a:pt x="177" y="33"/>
                    <a:pt x="184" y="36"/>
                    <a:pt x="191" y="34"/>
                  </a:cubicBezTo>
                  <a:cubicBezTo>
                    <a:pt x="201" y="30"/>
                    <a:pt x="206" y="24"/>
                    <a:pt x="206" y="24"/>
                  </a:cubicBezTo>
                  <a:cubicBezTo>
                    <a:pt x="206" y="24"/>
                    <a:pt x="196" y="20"/>
                    <a:pt x="189" y="21"/>
                  </a:cubicBezTo>
                  <a:cubicBezTo>
                    <a:pt x="182" y="22"/>
                    <a:pt x="175" y="30"/>
                    <a:pt x="174" y="31"/>
                  </a:cubicBezTo>
                  <a:cubicBezTo>
                    <a:pt x="170" y="33"/>
                    <a:pt x="165" y="34"/>
                    <a:pt x="159" y="37"/>
                  </a:cubicBezTo>
                  <a:cubicBezTo>
                    <a:pt x="163" y="34"/>
                    <a:pt x="170" y="29"/>
                    <a:pt x="172" y="24"/>
                  </a:cubicBezTo>
                  <a:cubicBezTo>
                    <a:pt x="177" y="14"/>
                    <a:pt x="173" y="0"/>
                    <a:pt x="173" y="0"/>
                  </a:cubicBezTo>
                  <a:cubicBezTo>
                    <a:pt x="173" y="0"/>
                    <a:pt x="161" y="5"/>
                    <a:pt x="158" y="16"/>
                  </a:cubicBezTo>
                  <a:cubicBezTo>
                    <a:pt x="154" y="27"/>
                    <a:pt x="156" y="36"/>
                    <a:pt x="156" y="38"/>
                  </a:cubicBezTo>
                  <a:cubicBezTo>
                    <a:pt x="148" y="41"/>
                    <a:pt x="138" y="46"/>
                    <a:pt x="128" y="53"/>
                  </a:cubicBezTo>
                  <a:cubicBezTo>
                    <a:pt x="132" y="49"/>
                    <a:pt x="137" y="44"/>
                    <a:pt x="138" y="38"/>
                  </a:cubicBezTo>
                  <a:cubicBezTo>
                    <a:pt x="142" y="28"/>
                    <a:pt x="135" y="14"/>
                    <a:pt x="135" y="14"/>
                  </a:cubicBezTo>
                  <a:cubicBezTo>
                    <a:pt x="135" y="14"/>
                    <a:pt x="124" y="22"/>
                    <a:pt x="123" y="32"/>
                  </a:cubicBezTo>
                  <a:cubicBezTo>
                    <a:pt x="121" y="44"/>
                    <a:pt x="124" y="53"/>
                    <a:pt x="125" y="55"/>
                  </a:cubicBezTo>
                  <a:cubicBezTo>
                    <a:pt x="120" y="59"/>
                    <a:pt x="114" y="63"/>
                    <a:pt x="108" y="67"/>
                  </a:cubicBezTo>
                  <a:cubicBezTo>
                    <a:pt x="106" y="69"/>
                    <a:pt x="103" y="71"/>
                    <a:pt x="101" y="73"/>
                  </a:cubicBezTo>
                  <a:cubicBezTo>
                    <a:pt x="103" y="69"/>
                    <a:pt x="107" y="63"/>
                    <a:pt x="107" y="59"/>
                  </a:cubicBezTo>
                  <a:cubicBezTo>
                    <a:pt x="109" y="47"/>
                    <a:pt x="100" y="35"/>
                    <a:pt x="100" y="35"/>
                  </a:cubicBezTo>
                  <a:cubicBezTo>
                    <a:pt x="100" y="35"/>
                    <a:pt x="90" y="44"/>
                    <a:pt x="90" y="55"/>
                  </a:cubicBezTo>
                  <a:cubicBezTo>
                    <a:pt x="90" y="66"/>
                    <a:pt x="95" y="74"/>
                    <a:pt x="96" y="77"/>
                  </a:cubicBezTo>
                  <a:cubicBezTo>
                    <a:pt x="89" y="84"/>
                    <a:pt x="82" y="91"/>
                    <a:pt x="76" y="100"/>
                  </a:cubicBezTo>
                  <a:cubicBezTo>
                    <a:pt x="78" y="95"/>
                    <a:pt x="80" y="89"/>
                    <a:pt x="80" y="84"/>
                  </a:cubicBezTo>
                  <a:cubicBezTo>
                    <a:pt x="79" y="73"/>
                    <a:pt x="68" y="62"/>
                    <a:pt x="68" y="62"/>
                  </a:cubicBezTo>
                  <a:cubicBezTo>
                    <a:pt x="68" y="62"/>
                    <a:pt x="60" y="73"/>
                    <a:pt x="62" y="84"/>
                  </a:cubicBezTo>
                  <a:cubicBezTo>
                    <a:pt x="64" y="95"/>
                    <a:pt x="70" y="102"/>
                    <a:pt x="72" y="105"/>
                  </a:cubicBezTo>
                  <a:cubicBezTo>
                    <a:pt x="66" y="113"/>
                    <a:pt x="61" y="122"/>
                    <a:pt x="56" y="131"/>
                  </a:cubicBezTo>
                  <a:cubicBezTo>
                    <a:pt x="57" y="126"/>
                    <a:pt x="58" y="119"/>
                    <a:pt x="57" y="115"/>
                  </a:cubicBezTo>
                  <a:cubicBezTo>
                    <a:pt x="55" y="103"/>
                    <a:pt x="41" y="94"/>
                    <a:pt x="41" y="94"/>
                  </a:cubicBezTo>
                  <a:cubicBezTo>
                    <a:pt x="41" y="94"/>
                    <a:pt x="35" y="107"/>
                    <a:pt x="39" y="118"/>
                  </a:cubicBezTo>
                  <a:cubicBezTo>
                    <a:pt x="43" y="128"/>
                    <a:pt x="50" y="135"/>
                    <a:pt x="53" y="137"/>
                  </a:cubicBezTo>
                  <a:cubicBezTo>
                    <a:pt x="49" y="145"/>
                    <a:pt x="45" y="155"/>
                    <a:pt x="42" y="164"/>
                  </a:cubicBezTo>
                  <a:cubicBezTo>
                    <a:pt x="42" y="159"/>
                    <a:pt x="42" y="153"/>
                    <a:pt x="40" y="149"/>
                  </a:cubicBezTo>
                  <a:cubicBezTo>
                    <a:pt x="35" y="137"/>
                    <a:pt x="21" y="131"/>
                    <a:pt x="21" y="131"/>
                  </a:cubicBezTo>
                  <a:cubicBezTo>
                    <a:pt x="21" y="131"/>
                    <a:pt x="16" y="145"/>
                    <a:pt x="23" y="155"/>
                  </a:cubicBezTo>
                  <a:cubicBezTo>
                    <a:pt x="29" y="165"/>
                    <a:pt x="36" y="170"/>
                    <a:pt x="39" y="171"/>
                  </a:cubicBezTo>
                  <a:cubicBezTo>
                    <a:pt x="37" y="180"/>
                    <a:pt x="35" y="189"/>
                    <a:pt x="33" y="199"/>
                  </a:cubicBezTo>
                  <a:cubicBezTo>
                    <a:pt x="33" y="194"/>
                    <a:pt x="31" y="189"/>
                    <a:pt x="29" y="185"/>
                  </a:cubicBezTo>
                  <a:cubicBezTo>
                    <a:pt x="23" y="175"/>
                    <a:pt x="7" y="171"/>
                    <a:pt x="7" y="171"/>
                  </a:cubicBezTo>
                  <a:cubicBezTo>
                    <a:pt x="7" y="171"/>
                    <a:pt x="5" y="185"/>
                    <a:pt x="13" y="194"/>
                  </a:cubicBezTo>
                  <a:cubicBezTo>
                    <a:pt x="20" y="203"/>
                    <a:pt x="28" y="207"/>
                    <a:pt x="32" y="208"/>
                  </a:cubicBezTo>
                  <a:cubicBezTo>
                    <a:pt x="31" y="217"/>
                    <a:pt x="31" y="226"/>
                    <a:pt x="32" y="235"/>
                  </a:cubicBezTo>
                  <a:cubicBezTo>
                    <a:pt x="30" y="231"/>
                    <a:pt x="28" y="226"/>
                    <a:pt x="25" y="223"/>
                  </a:cubicBezTo>
                  <a:cubicBezTo>
                    <a:pt x="16" y="213"/>
                    <a:pt x="0" y="212"/>
                    <a:pt x="0" y="212"/>
                  </a:cubicBezTo>
                  <a:cubicBezTo>
                    <a:pt x="0" y="212"/>
                    <a:pt x="0" y="227"/>
                    <a:pt x="10" y="235"/>
                  </a:cubicBezTo>
                  <a:cubicBezTo>
                    <a:pt x="19" y="242"/>
                    <a:pt x="28" y="245"/>
                    <a:pt x="32" y="245"/>
                  </a:cubicBezTo>
                  <a:cubicBezTo>
                    <a:pt x="33" y="254"/>
                    <a:pt x="34" y="263"/>
                    <a:pt x="36" y="271"/>
                  </a:cubicBezTo>
                  <a:cubicBezTo>
                    <a:pt x="33" y="267"/>
                    <a:pt x="30" y="262"/>
                    <a:pt x="27" y="260"/>
                  </a:cubicBezTo>
                  <a:cubicBezTo>
                    <a:pt x="17" y="252"/>
                    <a:pt x="0" y="254"/>
                    <a:pt x="0" y="254"/>
                  </a:cubicBezTo>
                  <a:cubicBezTo>
                    <a:pt x="0" y="254"/>
                    <a:pt x="3" y="269"/>
                    <a:pt x="14" y="275"/>
                  </a:cubicBezTo>
                  <a:cubicBezTo>
                    <a:pt x="24" y="280"/>
                    <a:pt x="34" y="281"/>
                    <a:pt x="38" y="281"/>
                  </a:cubicBezTo>
                  <a:cubicBezTo>
                    <a:pt x="40" y="290"/>
                    <a:pt x="43" y="298"/>
                    <a:pt x="46" y="306"/>
                  </a:cubicBezTo>
                  <a:cubicBezTo>
                    <a:pt x="43" y="302"/>
                    <a:pt x="39" y="298"/>
                    <a:pt x="36" y="296"/>
                  </a:cubicBezTo>
                  <a:cubicBezTo>
                    <a:pt x="24" y="290"/>
                    <a:pt x="7" y="295"/>
                    <a:pt x="7" y="295"/>
                  </a:cubicBezTo>
                  <a:cubicBezTo>
                    <a:pt x="7" y="295"/>
                    <a:pt x="13" y="309"/>
                    <a:pt x="25" y="313"/>
                  </a:cubicBezTo>
                  <a:cubicBezTo>
                    <a:pt x="37" y="317"/>
                    <a:pt x="46" y="316"/>
                    <a:pt x="50" y="315"/>
                  </a:cubicBezTo>
                  <a:cubicBezTo>
                    <a:pt x="54" y="323"/>
                    <a:pt x="58" y="331"/>
                    <a:pt x="63" y="338"/>
                  </a:cubicBezTo>
                  <a:cubicBezTo>
                    <a:pt x="59" y="335"/>
                    <a:pt x="55" y="332"/>
                    <a:pt x="50" y="330"/>
                  </a:cubicBezTo>
                  <a:cubicBezTo>
                    <a:pt x="37" y="326"/>
                    <a:pt x="21" y="334"/>
                    <a:pt x="21" y="334"/>
                  </a:cubicBezTo>
                  <a:cubicBezTo>
                    <a:pt x="21" y="334"/>
                    <a:pt x="30" y="347"/>
                    <a:pt x="43" y="349"/>
                  </a:cubicBezTo>
                  <a:cubicBezTo>
                    <a:pt x="55" y="351"/>
                    <a:pt x="65" y="349"/>
                    <a:pt x="69" y="347"/>
                  </a:cubicBezTo>
                  <a:cubicBezTo>
                    <a:pt x="73" y="354"/>
                    <a:pt x="79" y="361"/>
                    <a:pt x="84" y="367"/>
                  </a:cubicBezTo>
                  <a:cubicBezTo>
                    <a:pt x="80" y="365"/>
                    <a:pt x="75" y="362"/>
                    <a:pt x="71" y="362"/>
                  </a:cubicBezTo>
                  <a:cubicBezTo>
                    <a:pt x="57" y="360"/>
                    <a:pt x="43" y="371"/>
                    <a:pt x="43" y="371"/>
                  </a:cubicBezTo>
                  <a:cubicBezTo>
                    <a:pt x="43" y="371"/>
                    <a:pt x="54" y="383"/>
                    <a:pt x="67" y="382"/>
                  </a:cubicBezTo>
                  <a:cubicBezTo>
                    <a:pt x="79" y="382"/>
                    <a:pt x="88" y="378"/>
                    <a:pt x="92" y="376"/>
                  </a:cubicBezTo>
                  <a:cubicBezTo>
                    <a:pt x="98" y="382"/>
                    <a:pt x="104" y="387"/>
                    <a:pt x="110" y="392"/>
                  </a:cubicBezTo>
                  <a:cubicBezTo>
                    <a:pt x="105" y="390"/>
                    <a:pt x="101" y="389"/>
                    <a:pt x="97" y="389"/>
                  </a:cubicBezTo>
                  <a:cubicBezTo>
                    <a:pt x="83" y="390"/>
                    <a:pt x="70" y="403"/>
                    <a:pt x="70" y="403"/>
                  </a:cubicBezTo>
                  <a:cubicBezTo>
                    <a:pt x="70" y="403"/>
                    <a:pt x="83" y="413"/>
                    <a:pt x="96" y="411"/>
                  </a:cubicBezTo>
                  <a:cubicBezTo>
                    <a:pt x="108" y="408"/>
                    <a:pt x="116" y="403"/>
                    <a:pt x="120" y="400"/>
                  </a:cubicBezTo>
                  <a:cubicBezTo>
                    <a:pt x="124" y="403"/>
                    <a:pt x="129" y="405"/>
                    <a:pt x="133" y="408"/>
                  </a:cubicBezTo>
                  <a:cubicBezTo>
                    <a:pt x="136" y="409"/>
                    <a:pt x="138" y="411"/>
                    <a:pt x="141" y="412"/>
                  </a:cubicBezTo>
                  <a:cubicBezTo>
                    <a:pt x="136" y="412"/>
                    <a:pt x="131" y="411"/>
                    <a:pt x="127" y="412"/>
                  </a:cubicBezTo>
                  <a:cubicBezTo>
                    <a:pt x="113" y="415"/>
                    <a:pt x="102" y="431"/>
                    <a:pt x="102" y="431"/>
                  </a:cubicBezTo>
                  <a:cubicBezTo>
                    <a:pt x="102" y="431"/>
                    <a:pt x="118" y="438"/>
                    <a:pt x="131" y="433"/>
                  </a:cubicBezTo>
                  <a:cubicBezTo>
                    <a:pt x="142" y="429"/>
                    <a:pt x="149" y="422"/>
                    <a:pt x="153" y="418"/>
                  </a:cubicBezTo>
                  <a:cubicBezTo>
                    <a:pt x="160" y="422"/>
                    <a:pt x="168" y="425"/>
                    <a:pt x="175" y="427"/>
                  </a:cubicBezTo>
                  <a:cubicBezTo>
                    <a:pt x="170" y="427"/>
                    <a:pt x="165" y="428"/>
                    <a:pt x="161" y="429"/>
                  </a:cubicBezTo>
                  <a:cubicBezTo>
                    <a:pt x="147" y="435"/>
                    <a:pt x="139" y="452"/>
                    <a:pt x="139" y="452"/>
                  </a:cubicBezTo>
                  <a:cubicBezTo>
                    <a:pt x="139" y="452"/>
                    <a:pt x="156" y="457"/>
                    <a:pt x="168" y="450"/>
                  </a:cubicBezTo>
                  <a:cubicBezTo>
                    <a:pt x="179" y="443"/>
                    <a:pt x="185" y="435"/>
                    <a:pt x="187" y="431"/>
                  </a:cubicBezTo>
                  <a:cubicBezTo>
                    <a:pt x="207" y="436"/>
                    <a:pt x="219" y="437"/>
                    <a:pt x="219" y="437"/>
                  </a:cubicBezTo>
                  <a:cubicBezTo>
                    <a:pt x="219" y="433"/>
                    <a:pt x="219" y="433"/>
                    <a:pt x="219" y="433"/>
                  </a:cubicBezTo>
                  <a:cubicBezTo>
                    <a:pt x="220" y="430"/>
                    <a:pt x="220" y="430"/>
                    <a:pt x="220" y="430"/>
                  </a:cubicBezTo>
                  <a:cubicBezTo>
                    <a:pt x="220" y="430"/>
                    <a:pt x="210" y="429"/>
                    <a:pt x="194" y="426"/>
                  </a:cubicBezTo>
                  <a:close/>
                  <a:moveTo>
                    <a:pt x="466" y="275"/>
                  </a:moveTo>
                  <a:cubicBezTo>
                    <a:pt x="477" y="269"/>
                    <a:pt x="481" y="254"/>
                    <a:pt x="481" y="254"/>
                  </a:cubicBezTo>
                  <a:cubicBezTo>
                    <a:pt x="481" y="254"/>
                    <a:pt x="464" y="252"/>
                    <a:pt x="453" y="260"/>
                  </a:cubicBezTo>
                  <a:cubicBezTo>
                    <a:pt x="450" y="262"/>
                    <a:pt x="447" y="267"/>
                    <a:pt x="445" y="271"/>
                  </a:cubicBezTo>
                  <a:cubicBezTo>
                    <a:pt x="447" y="263"/>
                    <a:pt x="448" y="254"/>
                    <a:pt x="448" y="245"/>
                  </a:cubicBezTo>
                  <a:cubicBezTo>
                    <a:pt x="452" y="245"/>
                    <a:pt x="461" y="242"/>
                    <a:pt x="470" y="235"/>
                  </a:cubicBezTo>
                  <a:cubicBezTo>
                    <a:pt x="480" y="227"/>
                    <a:pt x="481" y="212"/>
                    <a:pt x="481" y="212"/>
                  </a:cubicBezTo>
                  <a:cubicBezTo>
                    <a:pt x="481" y="212"/>
                    <a:pt x="464" y="213"/>
                    <a:pt x="455" y="223"/>
                  </a:cubicBezTo>
                  <a:cubicBezTo>
                    <a:pt x="453" y="226"/>
                    <a:pt x="451" y="231"/>
                    <a:pt x="449" y="235"/>
                  </a:cubicBezTo>
                  <a:cubicBezTo>
                    <a:pt x="449" y="226"/>
                    <a:pt x="449" y="217"/>
                    <a:pt x="448" y="208"/>
                  </a:cubicBezTo>
                  <a:cubicBezTo>
                    <a:pt x="452" y="207"/>
                    <a:pt x="460" y="203"/>
                    <a:pt x="468" y="194"/>
                  </a:cubicBezTo>
                  <a:cubicBezTo>
                    <a:pt x="476" y="185"/>
                    <a:pt x="474" y="171"/>
                    <a:pt x="474" y="171"/>
                  </a:cubicBezTo>
                  <a:cubicBezTo>
                    <a:pt x="474" y="171"/>
                    <a:pt x="458" y="175"/>
                    <a:pt x="451" y="185"/>
                  </a:cubicBezTo>
                  <a:cubicBezTo>
                    <a:pt x="449" y="189"/>
                    <a:pt x="448" y="194"/>
                    <a:pt x="447" y="199"/>
                  </a:cubicBezTo>
                  <a:cubicBezTo>
                    <a:pt x="446" y="189"/>
                    <a:pt x="444" y="180"/>
                    <a:pt x="441" y="171"/>
                  </a:cubicBezTo>
                  <a:cubicBezTo>
                    <a:pt x="444" y="170"/>
                    <a:pt x="452" y="165"/>
                    <a:pt x="458" y="155"/>
                  </a:cubicBezTo>
                  <a:cubicBezTo>
                    <a:pt x="464" y="145"/>
                    <a:pt x="460" y="131"/>
                    <a:pt x="460" y="131"/>
                  </a:cubicBezTo>
                  <a:cubicBezTo>
                    <a:pt x="460" y="131"/>
                    <a:pt x="445" y="137"/>
                    <a:pt x="440" y="149"/>
                  </a:cubicBezTo>
                  <a:cubicBezTo>
                    <a:pt x="439" y="153"/>
                    <a:pt x="439" y="159"/>
                    <a:pt x="439" y="164"/>
                  </a:cubicBezTo>
                  <a:cubicBezTo>
                    <a:pt x="436" y="155"/>
                    <a:pt x="432" y="145"/>
                    <a:pt x="428" y="137"/>
                  </a:cubicBezTo>
                  <a:cubicBezTo>
                    <a:pt x="430" y="135"/>
                    <a:pt x="437" y="128"/>
                    <a:pt x="441" y="118"/>
                  </a:cubicBezTo>
                  <a:cubicBezTo>
                    <a:pt x="446" y="107"/>
                    <a:pt x="439" y="94"/>
                    <a:pt x="439" y="94"/>
                  </a:cubicBezTo>
                  <a:cubicBezTo>
                    <a:pt x="439" y="94"/>
                    <a:pt x="426" y="103"/>
                    <a:pt x="423" y="115"/>
                  </a:cubicBezTo>
                  <a:cubicBezTo>
                    <a:pt x="422" y="119"/>
                    <a:pt x="424" y="126"/>
                    <a:pt x="425" y="131"/>
                  </a:cubicBezTo>
                  <a:cubicBezTo>
                    <a:pt x="420" y="122"/>
                    <a:pt x="414" y="113"/>
                    <a:pt x="408" y="105"/>
                  </a:cubicBezTo>
                  <a:cubicBezTo>
                    <a:pt x="411" y="102"/>
                    <a:pt x="416" y="95"/>
                    <a:pt x="418" y="84"/>
                  </a:cubicBezTo>
                  <a:cubicBezTo>
                    <a:pt x="421" y="73"/>
                    <a:pt x="412" y="62"/>
                    <a:pt x="412" y="62"/>
                  </a:cubicBezTo>
                  <a:cubicBezTo>
                    <a:pt x="412" y="62"/>
                    <a:pt x="401" y="73"/>
                    <a:pt x="401" y="84"/>
                  </a:cubicBezTo>
                  <a:cubicBezTo>
                    <a:pt x="400" y="89"/>
                    <a:pt x="403" y="95"/>
                    <a:pt x="404" y="100"/>
                  </a:cubicBezTo>
                  <a:cubicBezTo>
                    <a:pt x="398" y="91"/>
                    <a:pt x="391" y="84"/>
                    <a:pt x="384" y="77"/>
                  </a:cubicBezTo>
                  <a:cubicBezTo>
                    <a:pt x="386" y="74"/>
                    <a:pt x="390" y="66"/>
                    <a:pt x="390" y="55"/>
                  </a:cubicBezTo>
                  <a:cubicBezTo>
                    <a:pt x="391" y="44"/>
                    <a:pt x="381" y="35"/>
                    <a:pt x="381" y="35"/>
                  </a:cubicBezTo>
                  <a:cubicBezTo>
                    <a:pt x="381" y="35"/>
                    <a:pt x="372" y="47"/>
                    <a:pt x="373" y="59"/>
                  </a:cubicBezTo>
                  <a:cubicBezTo>
                    <a:pt x="374" y="63"/>
                    <a:pt x="377" y="69"/>
                    <a:pt x="380" y="73"/>
                  </a:cubicBezTo>
                  <a:cubicBezTo>
                    <a:pt x="377" y="71"/>
                    <a:pt x="375" y="69"/>
                    <a:pt x="372" y="67"/>
                  </a:cubicBezTo>
                  <a:cubicBezTo>
                    <a:pt x="367" y="63"/>
                    <a:pt x="361" y="59"/>
                    <a:pt x="356" y="55"/>
                  </a:cubicBezTo>
                  <a:cubicBezTo>
                    <a:pt x="357" y="53"/>
                    <a:pt x="360" y="44"/>
                    <a:pt x="358" y="32"/>
                  </a:cubicBezTo>
                  <a:cubicBezTo>
                    <a:pt x="356" y="22"/>
                    <a:pt x="345" y="14"/>
                    <a:pt x="345" y="14"/>
                  </a:cubicBezTo>
                  <a:cubicBezTo>
                    <a:pt x="345" y="14"/>
                    <a:pt x="339" y="28"/>
                    <a:pt x="342" y="38"/>
                  </a:cubicBezTo>
                  <a:cubicBezTo>
                    <a:pt x="344" y="44"/>
                    <a:pt x="349" y="49"/>
                    <a:pt x="352" y="53"/>
                  </a:cubicBezTo>
                  <a:cubicBezTo>
                    <a:pt x="342" y="46"/>
                    <a:pt x="332" y="41"/>
                    <a:pt x="324" y="38"/>
                  </a:cubicBezTo>
                  <a:cubicBezTo>
                    <a:pt x="325" y="36"/>
                    <a:pt x="326" y="27"/>
                    <a:pt x="323" y="16"/>
                  </a:cubicBezTo>
                  <a:cubicBezTo>
                    <a:pt x="319" y="5"/>
                    <a:pt x="307" y="0"/>
                    <a:pt x="307" y="0"/>
                  </a:cubicBezTo>
                  <a:cubicBezTo>
                    <a:pt x="307" y="0"/>
                    <a:pt x="303" y="14"/>
                    <a:pt x="308" y="24"/>
                  </a:cubicBezTo>
                  <a:cubicBezTo>
                    <a:pt x="311" y="29"/>
                    <a:pt x="318" y="34"/>
                    <a:pt x="321" y="37"/>
                  </a:cubicBezTo>
                  <a:cubicBezTo>
                    <a:pt x="316" y="34"/>
                    <a:pt x="311" y="33"/>
                    <a:pt x="306" y="31"/>
                  </a:cubicBezTo>
                  <a:cubicBezTo>
                    <a:pt x="305" y="30"/>
                    <a:pt x="299" y="22"/>
                    <a:pt x="291" y="21"/>
                  </a:cubicBezTo>
                  <a:cubicBezTo>
                    <a:pt x="285" y="20"/>
                    <a:pt x="275" y="24"/>
                    <a:pt x="275" y="24"/>
                  </a:cubicBezTo>
                  <a:cubicBezTo>
                    <a:pt x="275" y="24"/>
                    <a:pt x="279" y="30"/>
                    <a:pt x="290" y="34"/>
                  </a:cubicBezTo>
                  <a:cubicBezTo>
                    <a:pt x="296" y="36"/>
                    <a:pt x="304" y="33"/>
                    <a:pt x="306" y="32"/>
                  </a:cubicBezTo>
                  <a:cubicBezTo>
                    <a:pt x="311" y="34"/>
                    <a:pt x="318" y="36"/>
                    <a:pt x="325" y="40"/>
                  </a:cubicBezTo>
                  <a:cubicBezTo>
                    <a:pt x="321" y="39"/>
                    <a:pt x="312" y="38"/>
                    <a:pt x="306" y="40"/>
                  </a:cubicBezTo>
                  <a:cubicBezTo>
                    <a:pt x="296" y="43"/>
                    <a:pt x="289" y="56"/>
                    <a:pt x="289" y="56"/>
                  </a:cubicBezTo>
                  <a:cubicBezTo>
                    <a:pt x="289" y="56"/>
                    <a:pt x="301" y="61"/>
                    <a:pt x="311" y="56"/>
                  </a:cubicBezTo>
                  <a:cubicBezTo>
                    <a:pt x="321" y="50"/>
                    <a:pt x="326" y="43"/>
                    <a:pt x="327" y="41"/>
                  </a:cubicBezTo>
                  <a:cubicBezTo>
                    <a:pt x="335" y="45"/>
                    <a:pt x="345" y="50"/>
                    <a:pt x="354" y="56"/>
                  </a:cubicBezTo>
                  <a:cubicBezTo>
                    <a:pt x="350" y="55"/>
                    <a:pt x="342" y="53"/>
                    <a:pt x="337" y="54"/>
                  </a:cubicBezTo>
                  <a:cubicBezTo>
                    <a:pt x="326" y="55"/>
                    <a:pt x="317" y="67"/>
                    <a:pt x="317" y="67"/>
                  </a:cubicBezTo>
                  <a:cubicBezTo>
                    <a:pt x="317" y="67"/>
                    <a:pt x="328" y="74"/>
                    <a:pt x="339" y="71"/>
                  </a:cubicBezTo>
                  <a:cubicBezTo>
                    <a:pt x="349" y="67"/>
                    <a:pt x="356" y="61"/>
                    <a:pt x="358" y="59"/>
                  </a:cubicBezTo>
                  <a:cubicBezTo>
                    <a:pt x="362" y="62"/>
                    <a:pt x="366" y="65"/>
                    <a:pt x="371" y="69"/>
                  </a:cubicBezTo>
                  <a:cubicBezTo>
                    <a:pt x="375" y="72"/>
                    <a:pt x="379" y="75"/>
                    <a:pt x="383" y="79"/>
                  </a:cubicBezTo>
                  <a:cubicBezTo>
                    <a:pt x="378" y="77"/>
                    <a:pt x="371" y="73"/>
                    <a:pt x="366" y="73"/>
                  </a:cubicBezTo>
                  <a:cubicBezTo>
                    <a:pt x="354" y="73"/>
                    <a:pt x="343" y="83"/>
                    <a:pt x="343" y="83"/>
                  </a:cubicBezTo>
                  <a:cubicBezTo>
                    <a:pt x="343" y="83"/>
                    <a:pt x="353" y="92"/>
                    <a:pt x="364" y="90"/>
                  </a:cubicBezTo>
                  <a:cubicBezTo>
                    <a:pt x="376" y="89"/>
                    <a:pt x="383" y="84"/>
                    <a:pt x="385" y="82"/>
                  </a:cubicBezTo>
                  <a:cubicBezTo>
                    <a:pt x="392" y="89"/>
                    <a:pt x="399" y="97"/>
                    <a:pt x="405" y="106"/>
                  </a:cubicBezTo>
                  <a:cubicBezTo>
                    <a:pt x="402" y="103"/>
                    <a:pt x="396" y="99"/>
                    <a:pt x="391" y="97"/>
                  </a:cubicBezTo>
                  <a:cubicBezTo>
                    <a:pt x="379" y="95"/>
                    <a:pt x="366" y="103"/>
                    <a:pt x="366" y="103"/>
                  </a:cubicBezTo>
                  <a:cubicBezTo>
                    <a:pt x="366" y="103"/>
                    <a:pt x="375" y="114"/>
                    <a:pt x="386" y="115"/>
                  </a:cubicBezTo>
                  <a:cubicBezTo>
                    <a:pt x="397" y="115"/>
                    <a:pt x="405" y="112"/>
                    <a:pt x="408" y="110"/>
                  </a:cubicBezTo>
                  <a:cubicBezTo>
                    <a:pt x="414" y="118"/>
                    <a:pt x="419" y="127"/>
                    <a:pt x="423" y="136"/>
                  </a:cubicBezTo>
                  <a:cubicBezTo>
                    <a:pt x="420" y="132"/>
                    <a:pt x="415" y="128"/>
                    <a:pt x="411" y="126"/>
                  </a:cubicBezTo>
                  <a:cubicBezTo>
                    <a:pt x="400" y="122"/>
                    <a:pt x="385" y="128"/>
                    <a:pt x="385" y="128"/>
                  </a:cubicBezTo>
                  <a:cubicBezTo>
                    <a:pt x="385" y="128"/>
                    <a:pt x="392" y="140"/>
                    <a:pt x="403" y="143"/>
                  </a:cubicBezTo>
                  <a:cubicBezTo>
                    <a:pt x="414" y="145"/>
                    <a:pt x="423" y="143"/>
                    <a:pt x="426" y="142"/>
                  </a:cubicBezTo>
                  <a:cubicBezTo>
                    <a:pt x="430" y="151"/>
                    <a:pt x="434" y="160"/>
                    <a:pt x="437" y="170"/>
                  </a:cubicBezTo>
                  <a:cubicBezTo>
                    <a:pt x="434" y="166"/>
                    <a:pt x="430" y="160"/>
                    <a:pt x="426" y="158"/>
                  </a:cubicBezTo>
                  <a:cubicBezTo>
                    <a:pt x="416" y="152"/>
                    <a:pt x="400" y="155"/>
                    <a:pt x="400" y="155"/>
                  </a:cubicBezTo>
                  <a:cubicBezTo>
                    <a:pt x="400" y="155"/>
                    <a:pt x="404" y="169"/>
                    <a:pt x="415" y="173"/>
                  </a:cubicBezTo>
                  <a:cubicBezTo>
                    <a:pt x="426" y="177"/>
                    <a:pt x="435" y="177"/>
                    <a:pt x="439" y="177"/>
                  </a:cubicBezTo>
                  <a:cubicBezTo>
                    <a:pt x="441" y="186"/>
                    <a:pt x="443" y="196"/>
                    <a:pt x="444" y="206"/>
                  </a:cubicBezTo>
                  <a:cubicBezTo>
                    <a:pt x="442" y="202"/>
                    <a:pt x="439" y="195"/>
                    <a:pt x="435" y="192"/>
                  </a:cubicBezTo>
                  <a:cubicBezTo>
                    <a:pt x="426" y="184"/>
                    <a:pt x="409" y="184"/>
                    <a:pt x="409" y="184"/>
                  </a:cubicBezTo>
                  <a:cubicBezTo>
                    <a:pt x="409" y="184"/>
                    <a:pt x="412" y="199"/>
                    <a:pt x="422" y="205"/>
                  </a:cubicBezTo>
                  <a:cubicBezTo>
                    <a:pt x="431" y="212"/>
                    <a:pt x="441" y="213"/>
                    <a:pt x="444" y="213"/>
                  </a:cubicBezTo>
                  <a:cubicBezTo>
                    <a:pt x="445" y="222"/>
                    <a:pt x="445" y="232"/>
                    <a:pt x="444" y="242"/>
                  </a:cubicBezTo>
                  <a:cubicBezTo>
                    <a:pt x="443" y="237"/>
                    <a:pt x="441" y="231"/>
                    <a:pt x="438" y="227"/>
                  </a:cubicBezTo>
                  <a:cubicBezTo>
                    <a:pt x="430" y="217"/>
                    <a:pt x="413" y="214"/>
                    <a:pt x="413" y="214"/>
                  </a:cubicBezTo>
                  <a:cubicBezTo>
                    <a:pt x="413" y="214"/>
                    <a:pt x="413" y="230"/>
                    <a:pt x="422" y="238"/>
                  </a:cubicBezTo>
                  <a:cubicBezTo>
                    <a:pt x="431" y="246"/>
                    <a:pt x="439" y="249"/>
                    <a:pt x="443" y="250"/>
                  </a:cubicBezTo>
                  <a:cubicBezTo>
                    <a:pt x="442" y="259"/>
                    <a:pt x="441" y="268"/>
                    <a:pt x="439" y="277"/>
                  </a:cubicBezTo>
                  <a:cubicBezTo>
                    <a:pt x="438" y="271"/>
                    <a:pt x="437" y="265"/>
                    <a:pt x="435" y="261"/>
                  </a:cubicBezTo>
                  <a:cubicBezTo>
                    <a:pt x="429" y="249"/>
                    <a:pt x="413" y="244"/>
                    <a:pt x="413" y="244"/>
                  </a:cubicBezTo>
                  <a:cubicBezTo>
                    <a:pt x="413" y="244"/>
                    <a:pt x="410" y="259"/>
                    <a:pt x="417" y="269"/>
                  </a:cubicBezTo>
                  <a:cubicBezTo>
                    <a:pt x="424" y="278"/>
                    <a:pt x="432" y="283"/>
                    <a:pt x="436" y="284"/>
                  </a:cubicBezTo>
                  <a:cubicBezTo>
                    <a:pt x="434" y="293"/>
                    <a:pt x="431" y="301"/>
                    <a:pt x="427" y="309"/>
                  </a:cubicBezTo>
                  <a:cubicBezTo>
                    <a:pt x="428" y="304"/>
                    <a:pt x="428" y="298"/>
                    <a:pt x="426" y="294"/>
                  </a:cubicBezTo>
                  <a:cubicBezTo>
                    <a:pt x="422" y="281"/>
                    <a:pt x="407" y="273"/>
                    <a:pt x="407" y="273"/>
                  </a:cubicBezTo>
                  <a:cubicBezTo>
                    <a:pt x="407" y="273"/>
                    <a:pt x="401" y="287"/>
                    <a:pt x="407" y="299"/>
                  </a:cubicBezTo>
                  <a:cubicBezTo>
                    <a:pt x="412" y="309"/>
                    <a:pt x="419" y="315"/>
                    <a:pt x="423" y="317"/>
                  </a:cubicBezTo>
                  <a:cubicBezTo>
                    <a:pt x="419" y="325"/>
                    <a:pt x="415" y="333"/>
                    <a:pt x="410" y="340"/>
                  </a:cubicBezTo>
                  <a:cubicBezTo>
                    <a:pt x="412" y="335"/>
                    <a:pt x="413" y="329"/>
                    <a:pt x="412" y="325"/>
                  </a:cubicBezTo>
                  <a:cubicBezTo>
                    <a:pt x="410" y="311"/>
                    <a:pt x="396" y="300"/>
                    <a:pt x="396" y="300"/>
                  </a:cubicBezTo>
                  <a:cubicBezTo>
                    <a:pt x="396" y="300"/>
                    <a:pt x="388" y="314"/>
                    <a:pt x="392" y="326"/>
                  </a:cubicBezTo>
                  <a:cubicBezTo>
                    <a:pt x="395" y="337"/>
                    <a:pt x="401" y="345"/>
                    <a:pt x="404" y="348"/>
                  </a:cubicBezTo>
                  <a:cubicBezTo>
                    <a:pt x="399" y="355"/>
                    <a:pt x="393" y="362"/>
                    <a:pt x="387" y="368"/>
                  </a:cubicBezTo>
                  <a:cubicBezTo>
                    <a:pt x="390" y="364"/>
                    <a:pt x="392" y="358"/>
                    <a:pt x="392" y="353"/>
                  </a:cubicBezTo>
                  <a:cubicBezTo>
                    <a:pt x="393" y="339"/>
                    <a:pt x="381" y="325"/>
                    <a:pt x="381" y="325"/>
                  </a:cubicBezTo>
                  <a:cubicBezTo>
                    <a:pt x="381" y="325"/>
                    <a:pt x="370" y="338"/>
                    <a:pt x="371" y="351"/>
                  </a:cubicBezTo>
                  <a:cubicBezTo>
                    <a:pt x="373" y="363"/>
                    <a:pt x="378" y="371"/>
                    <a:pt x="381" y="375"/>
                  </a:cubicBezTo>
                  <a:cubicBezTo>
                    <a:pt x="374" y="382"/>
                    <a:pt x="367" y="387"/>
                    <a:pt x="360" y="392"/>
                  </a:cubicBezTo>
                  <a:cubicBezTo>
                    <a:pt x="363" y="388"/>
                    <a:pt x="367" y="382"/>
                    <a:pt x="368" y="377"/>
                  </a:cubicBezTo>
                  <a:cubicBezTo>
                    <a:pt x="371" y="364"/>
                    <a:pt x="361" y="348"/>
                    <a:pt x="361" y="348"/>
                  </a:cubicBezTo>
                  <a:cubicBezTo>
                    <a:pt x="361" y="348"/>
                    <a:pt x="348" y="358"/>
                    <a:pt x="347" y="372"/>
                  </a:cubicBezTo>
                  <a:cubicBezTo>
                    <a:pt x="347" y="384"/>
                    <a:pt x="350" y="393"/>
                    <a:pt x="352" y="398"/>
                  </a:cubicBezTo>
                  <a:cubicBezTo>
                    <a:pt x="350" y="399"/>
                    <a:pt x="347" y="401"/>
                    <a:pt x="344" y="402"/>
                  </a:cubicBezTo>
                  <a:cubicBezTo>
                    <a:pt x="339" y="405"/>
                    <a:pt x="335" y="408"/>
                    <a:pt x="330" y="410"/>
                  </a:cubicBezTo>
                  <a:cubicBezTo>
                    <a:pt x="334" y="406"/>
                    <a:pt x="338" y="401"/>
                    <a:pt x="340" y="397"/>
                  </a:cubicBezTo>
                  <a:cubicBezTo>
                    <a:pt x="345" y="384"/>
                    <a:pt x="338" y="366"/>
                    <a:pt x="338" y="366"/>
                  </a:cubicBezTo>
                  <a:cubicBezTo>
                    <a:pt x="338" y="366"/>
                    <a:pt x="323" y="374"/>
                    <a:pt x="320" y="388"/>
                  </a:cubicBezTo>
                  <a:cubicBezTo>
                    <a:pt x="317" y="400"/>
                    <a:pt x="319" y="410"/>
                    <a:pt x="320" y="414"/>
                  </a:cubicBezTo>
                  <a:cubicBezTo>
                    <a:pt x="312" y="418"/>
                    <a:pt x="304" y="421"/>
                    <a:pt x="297" y="423"/>
                  </a:cubicBezTo>
                  <a:cubicBezTo>
                    <a:pt x="301" y="420"/>
                    <a:pt x="306" y="416"/>
                    <a:pt x="309" y="412"/>
                  </a:cubicBezTo>
                  <a:cubicBezTo>
                    <a:pt x="316" y="399"/>
                    <a:pt x="312" y="380"/>
                    <a:pt x="312" y="380"/>
                  </a:cubicBezTo>
                  <a:cubicBezTo>
                    <a:pt x="312" y="380"/>
                    <a:pt x="296" y="386"/>
                    <a:pt x="290" y="399"/>
                  </a:cubicBezTo>
                  <a:cubicBezTo>
                    <a:pt x="286" y="410"/>
                    <a:pt x="286" y="420"/>
                    <a:pt x="286" y="426"/>
                  </a:cubicBezTo>
                  <a:cubicBezTo>
                    <a:pt x="270" y="429"/>
                    <a:pt x="261" y="430"/>
                    <a:pt x="261" y="430"/>
                  </a:cubicBezTo>
                  <a:cubicBezTo>
                    <a:pt x="261" y="433"/>
                    <a:pt x="261" y="433"/>
                    <a:pt x="261" y="433"/>
                  </a:cubicBezTo>
                  <a:cubicBezTo>
                    <a:pt x="262" y="437"/>
                    <a:pt x="262" y="437"/>
                    <a:pt x="262" y="437"/>
                  </a:cubicBezTo>
                  <a:cubicBezTo>
                    <a:pt x="262" y="437"/>
                    <a:pt x="274" y="436"/>
                    <a:pt x="293" y="431"/>
                  </a:cubicBezTo>
                  <a:cubicBezTo>
                    <a:pt x="296" y="435"/>
                    <a:pt x="302" y="443"/>
                    <a:pt x="312" y="450"/>
                  </a:cubicBezTo>
                  <a:cubicBezTo>
                    <a:pt x="325" y="457"/>
                    <a:pt x="341" y="452"/>
                    <a:pt x="341" y="452"/>
                  </a:cubicBezTo>
                  <a:cubicBezTo>
                    <a:pt x="341" y="452"/>
                    <a:pt x="333" y="435"/>
                    <a:pt x="320" y="429"/>
                  </a:cubicBezTo>
                  <a:cubicBezTo>
                    <a:pt x="316" y="428"/>
                    <a:pt x="311" y="427"/>
                    <a:pt x="306" y="427"/>
                  </a:cubicBezTo>
                  <a:cubicBezTo>
                    <a:pt x="313" y="425"/>
                    <a:pt x="320" y="422"/>
                    <a:pt x="328" y="418"/>
                  </a:cubicBezTo>
                  <a:cubicBezTo>
                    <a:pt x="331" y="422"/>
                    <a:pt x="338" y="429"/>
                    <a:pt x="350" y="433"/>
                  </a:cubicBezTo>
                  <a:cubicBezTo>
                    <a:pt x="363" y="438"/>
                    <a:pt x="378" y="431"/>
                    <a:pt x="378" y="431"/>
                  </a:cubicBezTo>
                  <a:cubicBezTo>
                    <a:pt x="378" y="431"/>
                    <a:pt x="367" y="415"/>
                    <a:pt x="353" y="412"/>
                  </a:cubicBezTo>
                  <a:cubicBezTo>
                    <a:pt x="349" y="411"/>
                    <a:pt x="344" y="412"/>
                    <a:pt x="340" y="412"/>
                  </a:cubicBezTo>
                  <a:cubicBezTo>
                    <a:pt x="342" y="411"/>
                    <a:pt x="345" y="409"/>
                    <a:pt x="348" y="408"/>
                  </a:cubicBezTo>
                  <a:cubicBezTo>
                    <a:pt x="352" y="405"/>
                    <a:pt x="356" y="403"/>
                    <a:pt x="360" y="400"/>
                  </a:cubicBezTo>
                  <a:cubicBezTo>
                    <a:pt x="364" y="403"/>
                    <a:pt x="372" y="408"/>
                    <a:pt x="384" y="411"/>
                  </a:cubicBezTo>
                  <a:cubicBezTo>
                    <a:pt x="397" y="413"/>
                    <a:pt x="411" y="403"/>
                    <a:pt x="411" y="403"/>
                  </a:cubicBezTo>
                  <a:cubicBezTo>
                    <a:pt x="411" y="403"/>
                    <a:pt x="398" y="390"/>
                    <a:pt x="384" y="389"/>
                  </a:cubicBezTo>
                  <a:cubicBezTo>
                    <a:pt x="380" y="389"/>
                    <a:pt x="375" y="390"/>
                    <a:pt x="371" y="392"/>
                  </a:cubicBezTo>
                  <a:cubicBezTo>
                    <a:pt x="377" y="387"/>
                    <a:pt x="383" y="382"/>
                    <a:pt x="389" y="376"/>
                  </a:cubicBezTo>
                  <a:cubicBezTo>
                    <a:pt x="393" y="378"/>
                    <a:pt x="402" y="382"/>
                    <a:pt x="413" y="382"/>
                  </a:cubicBezTo>
                  <a:cubicBezTo>
                    <a:pt x="427" y="383"/>
                    <a:pt x="438" y="371"/>
                    <a:pt x="438" y="371"/>
                  </a:cubicBezTo>
                  <a:cubicBezTo>
                    <a:pt x="438" y="371"/>
                    <a:pt x="423" y="360"/>
                    <a:pt x="409" y="362"/>
                  </a:cubicBezTo>
                  <a:cubicBezTo>
                    <a:pt x="405" y="362"/>
                    <a:pt x="401" y="365"/>
                    <a:pt x="397" y="367"/>
                  </a:cubicBezTo>
                  <a:cubicBezTo>
                    <a:pt x="402" y="361"/>
                    <a:pt x="407" y="354"/>
                    <a:pt x="412" y="347"/>
                  </a:cubicBezTo>
                  <a:cubicBezTo>
                    <a:pt x="416" y="349"/>
                    <a:pt x="425" y="351"/>
                    <a:pt x="437" y="349"/>
                  </a:cubicBezTo>
                  <a:cubicBezTo>
                    <a:pt x="450" y="347"/>
                    <a:pt x="459" y="334"/>
                    <a:pt x="459" y="334"/>
                  </a:cubicBezTo>
                  <a:cubicBezTo>
                    <a:pt x="459" y="334"/>
                    <a:pt x="443" y="326"/>
                    <a:pt x="430" y="330"/>
                  </a:cubicBezTo>
                  <a:cubicBezTo>
                    <a:pt x="426" y="332"/>
                    <a:pt x="421" y="335"/>
                    <a:pt x="418" y="338"/>
                  </a:cubicBezTo>
                  <a:cubicBezTo>
                    <a:pt x="422" y="331"/>
                    <a:pt x="426" y="323"/>
                    <a:pt x="430" y="315"/>
                  </a:cubicBezTo>
                  <a:cubicBezTo>
                    <a:pt x="434" y="316"/>
                    <a:pt x="444" y="317"/>
                    <a:pt x="455" y="313"/>
                  </a:cubicBezTo>
                  <a:cubicBezTo>
                    <a:pt x="467" y="309"/>
                    <a:pt x="473" y="295"/>
                    <a:pt x="473" y="295"/>
                  </a:cubicBezTo>
                  <a:cubicBezTo>
                    <a:pt x="473" y="295"/>
                    <a:pt x="457" y="290"/>
                    <a:pt x="445" y="296"/>
                  </a:cubicBezTo>
                  <a:cubicBezTo>
                    <a:pt x="441" y="298"/>
                    <a:pt x="437" y="302"/>
                    <a:pt x="434" y="306"/>
                  </a:cubicBezTo>
                  <a:cubicBezTo>
                    <a:pt x="437" y="298"/>
                    <a:pt x="440" y="290"/>
                    <a:pt x="442" y="281"/>
                  </a:cubicBezTo>
                  <a:cubicBezTo>
                    <a:pt x="447" y="281"/>
                    <a:pt x="456" y="280"/>
                    <a:pt x="466" y="275"/>
                  </a:cubicBezTo>
                  <a:close/>
                </a:path>
              </a:pathLst>
            </a:custGeom>
            <a:gradFill>
              <a:gsLst>
                <a:gs pos="0">
                  <a:srgbClr val="9E7400"/>
                </a:gs>
                <a:gs pos="50000">
                  <a:srgbClr val="E4A800"/>
                </a:gs>
                <a:gs pos="100000">
                  <a:srgbClr val="FFC900"/>
                </a:gs>
              </a:gsLst>
              <a:lin ang="16200000" scaled="0"/>
            </a:gradFill>
            <a:ln>
              <a:noFill/>
            </a:ln>
          </p:spPr>
          <p:txBody>
            <a:bodyPr anchorCtr="0" anchor="t" bIns="37125" lIns="74275" spcFirstLastPara="1" rIns="74275" wrap="square" tIns="37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C0C0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326542" y="1547997"/>
              <a:ext cx="960758" cy="836688"/>
            </a:xfrm>
            <a:custGeom>
              <a:rect b="b" l="l" r="r" t="t"/>
              <a:pathLst>
                <a:path extrusionOk="0" h="457" w="481">
                  <a:moveTo>
                    <a:pt x="194" y="426"/>
                  </a:moveTo>
                  <a:cubicBezTo>
                    <a:pt x="195" y="420"/>
                    <a:pt x="195" y="410"/>
                    <a:pt x="190" y="399"/>
                  </a:cubicBezTo>
                  <a:cubicBezTo>
                    <a:pt x="185" y="386"/>
                    <a:pt x="168" y="380"/>
                    <a:pt x="168" y="380"/>
                  </a:cubicBezTo>
                  <a:cubicBezTo>
                    <a:pt x="168" y="380"/>
                    <a:pt x="164" y="399"/>
                    <a:pt x="172" y="412"/>
                  </a:cubicBezTo>
                  <a:cubicBezTo>
                    <a:pt x="174" y="416"/>
                    <a:pt x="179" y="420"/>
                    <a:pt x="184" y="423"/>
                  </a:cubicBezTo>
                  <a:cubicBezTo>
                    <a:pt x="177" y="421"/>
                    <a:pt x="169" y="418"/>
                    <a:pt x="160" y="414"/>
                  </a:cubicBezTo>
                  <a:cubicBezTo>
                    <a:pt x="161" y="410"/>
                    <a:pt x="163" y="400"/>
                    <a:pt x="161" y="388"/>
                  </a:cubicBezTo>
                  <a:cubicBezTo>
                    <a:pt x="157" y="374"/>
                    <a:pt x="143" y="366"/>
                    <a:pt x="143" y="366"/>
                  </a:cubicBezTo>
                  <a:cubicBezTo>
                    <a:pt x="143" y="366"/>
                    <a:pt x="135" y="384"/>
                    <a:pt x="141" y="397"/>
                  </a:cubicBezTo>
                  <a:cubicBezTo>
                    <a:pt x="143" y="401"/>
                    <a:pt x="147" y="406"/>
                    <a:pt x="150" y="410"/>
                  </a:cubicBezTo>
                  <a:cubicBezTo>
                    <a:pt x="146" y="408"/>
                    <a:pt x="141" y="405"/>
                    <a:pt x="136" y="402"/>
                  </a:cubicBezTo>
                  <a:cubicBezTo>
                    <a:pt x="133" y="401"/>
                    <a:pt x="131" y="399"/>
                    <a:pt x="128" y="398"/>
                  </a:cubicBezTo>
                  <a:cubicBezTo>
                    <a:pt x="130" y="393"/>
                    <a:pt x="134" y="384"/>
                    <a:pt x="133" y="372"/>
                  </a:cubicBezTo>
                  <a:cubicBezTo>
                    <a:pt x="133" y="358"/>
                    <a:pt x="120" y="348"/>
                    <a:pt x="120" y="348"/>
                  </a:cubicBezTo>
                  <a:cubicBezTo>
                    <a:pt x="120" y="348"/>
                    <a:pt x="110" y="364"/>
                    <a:pt x="113" y="377"/>
                  </a:cubicBezTo>
                  <a:cubicBezTo>
                    <a:pt x="114" y="382"/>
                    <a:pt x="117" y="388"/>
                    <a:pt x="120" y="392"/>
                  </a:cubicBezTo>
                  <a:cubicBezTo>
                    <a:pt x="113" y="387"/>
                    <a:pt x="106" y="382"/>
                    <a:pt x="100" y="375"/>
                  </a:cubicBezTo>
                  <a:cubicBezTo>
                    <a:pt x="102" y="371"/>
                    <a:pt x="107" y="363"/>
                    <a:pt x="109" y="351"/>
                  </a:cubicBezTo>
                  <a:cubicBezTo>
                    <a:pt x="111" y="338"/>
                    <a:pt x="100" y="325"/>
                    <a:pt x="100" y="325"/>
                  </a:cubicBezTo>
                  <a:cubicBezTo>
                    <a:pt x="100" y="325"/>
                    <a:pt x="88" y="339"/>
                    <a:pt x="88" y="353"/>
                  </a:cubicBezTo>
                  <a:cubicBezTo>
                    <a:pt x="88" y="358"/>
                    <a:pt x="91" y="364"/>
                    <a:pt x="93" y="368"/>
                  </a:cubicBezTo>
                  <a:cubicBezTo>
                    <a:pt x="87" y="362"/>
                    <a:pt x="81" y="355"/>
                    <a:pt x="76" y="348"/>
                  </a:cubicBezTo>
                  <a:cubicBezTo>
                    <a:pt x="79" y="345"/>
                    <a:pt x="85" y="337"/>
                    <a:pt x="89" y="326"/>
                  </a:cubicBezTo>
                  <a:cubicBezTo>
                    <a:pt x="93" y="314"/>
                    <a:pt x="84" y="300"/>
                    <a:pt x="84" y="300"/>
                  </a:cubicBezTo>
                  <a:cubicBezTo>
                    <a:pt x="84" y="300"/>
                    <a:pt x="70" y="311"/>
                    <a:pt x="68" y="325"/>
                  </a:cubicBezTo>
                  <a:cubicBezTo>
                    <a:pt x="68" y="329"/>
                    <a:pt x="69" y="335"/>
                    <a:pt x="70" y="340"/>
                  </a:cubicBezTo>
                  <a:cubicBezTo>
                    <a:pt x="66" y="333"/>
                    <a:pt x="61" y="325"/>
                    <a:pt x="57" y="317"/>
                  </a:cubicBezTo>
                  <a:cubicBezTo>
                    <a:pt x="61" y="315"/>
                    <a:pt x="68" y="309"/>
                    <a:pt x="74" y="299"/>
                  </a:cubicBezTo>
                  <a:cubicBezTo>
                    <a:pt x="79" y="287"/>
                    <a:pt x="74" y="273"/>
                    <a:pt x="74" y="273"/>
                  </a:cubicBezTo>
                  <a:cubicBezTo>
                    <a:pt x="74" y="273"/>
                    <a:pt x="58" y="281"/>
                    <a:pt x="54" y="294"/>
                  </a:cubicBezTo>
                  <a:cubicBezTo>
                    <a:pt x="53" y="298"/>
                    <a:pt x="53" y="304"/>
                    <a:pt x="53" y="309"/>
                  </a:cubicBezTo>
                  <a:cubicBezTo>
                    <a:pt x="50" y="301"/>
                    <a:pt x="47" y="293"/>
                    <a:pt x="44" y="284"/>
                  </a:cubicBezTo>
                  <a:cubicBezTo>
                    <a:pt x="48" y="283"/>
                    <a:pt x="56" y="278"/>
                    <a:pt x="63" y="269"/>
                  </a:cubicBezTo>
                  <a:cubicBezTo>
                    <a:pt x="71" y="259"/>
                    <a:pt x="68" y="244"/>
                    <a:pt x="68" y="244"/>
                  </a:cubicBezTo>
                  <a:cubicBezTo>
                    <a:pt x="68" y="244"/>
                    <a:pt x="52" y="249"/>
                    <a:pt x="45" y="261"/>
                  </a:cubicBezTo>
                  <a:cubicBezTo>
                    <a:pt x="43" y="265"/>
                    <a:pt x="42" y="271"/>
                    <a:pt x="42" y="277"/>
                  </a:cubicBezTo>
                  <a:cubicBezTo>
                    <a:pt x="40" y="268"/>
                    <a:pt x="38" y="259"/>
                    <a:pt x="37" y="250"/>
                  </a:cubicBezTo>
                  <a:cubicBezTo>
                    <a:pt x="41" y="249"/>
                    <a:pt x="50" y="246"/>
                    <a:pt x="58" y="238"/>
                  </a:cubicBezTo>
                  <a:cubicBezTo>
                    <a:pt x="67" y="230"/>
                    <a:pt x="67" y="214"/>
                    <a:pt x="67" y="214"/>
                  </a:cubicBezTo>
                  <a:cubicBezTo>
                    <a:pt x="67" y="214"/>
                    <a:pt x="50" y="217"/>
                    <a:pt x="43" y="227"/>
                  </a:cubicBezTo>
                  <a:cubicBezTo>
                    <a:pt x="40" y="231"/>
                    <a:pt x="38" y="237"/>
                    <a:pt x="36" y="242"/>
                  </a:cubicBezTo>
                  <a:cubicBezTo>
                    <a:pt x="36" y="232"/>
                    <a:pt x="35" y="222"/>
                    <a:pt x="36" y="213"/>
                  </a:cubicBezTo>
                  <a:cubicBezTo>
                    <a:pt x="40" y="213"/>
                    <a:pt x="49" y="212"/>
                    <a:pt x="59" y="205"/>
                  </a:cubicBezTo>
                  <a:cubicBezTo>
                    <a:pt x="69" y="199"/>
                    <a:pt x="71" y="184"/>
                    <a:pt x="71" y="184"/>
                  </a:cubicBezTo>
                  <a:cubicBezTo>
                    <a:pt x="71" y="184"/>
                    <a:pt x="55" y="184"/>
                    <a:pt x="45" y="192"/>
                  </a:cubicBezTo>
                  <a:cubicBezTo>
                    <a:pt x="42" y="195"/>
                    <a:pt x="39" y="202"/>
                    <a:pt x="37" y="206"/>
                  </a:cubicBezTo>
                  <a:cubicBezTo>
                    <a:pt x="38" y="196"/>
                    <a:pt x="39" y="186"/>
                    <a:pt x="42" y="177"/>
                  </a:cubicBezTo>
                  <a:cubicBezTo>
                    <a:pt x="46" y="177"/>
                    <a:pt x="55" y="177"/>
                    <a:pt x="65" y="173"/>
                  </a:cubicBezTo>
                  <a:cubicBezTo>
                    <a:pt x="76" y="169"/>
                    <a:pt x="81" y="155"/>
                    <a:pt x="81" y="155"/>
                  </a:cubicBezTo>
                  <a:cubicBezTo>
                    <a:pt x="81" y="155"/>
                    <a:pt x="65" y="152"/>
                    <a:pt x="55" y="158"/>
                  </a:cubicBezTo>
                  <a:cubicBezTo>
                    <a:pt x="50" y="160"/>
                    <a:pt x="47" y="166"/>
                    <a:pt x="44" y="170"/>
                  </a:cubicBezTo>
                  <a:cubicBezTo>
                    <a:pt x="47" y="160"/>
                    <a:pt x="50" y="151"/>
                    <a:pt x="54" y="142"/>
                  </a:cubicBezTo>
                  <a:cubicBezTo>
                    <a:pt x="58" y="143"/>
                    <a:pt x="66" y="145"/>
                    <a:pt x="77" y="143"/>
                  </a:cubicBezTo>
                  <a:cubicBezTo>
                    <a:pt x="88" y="140"/>
                    <a:pt x="95" y="128"/>
                    <a:pt x="95" y="128"/>
                  </a:cubicBezTo>
                  <a:cubicBezTo>
                    <a:pt x="95" y="128"/>
                    <a:pt x="81" y="122"/>
                    <a:pt x="69" y="126"/>
                  </a:cubicBezTo>
                  <a:cubicBezTo>
                    <a:pt x="65" y="128"/>
                    <a:pt x="60" y="132"/>
                    <a:pt x="57" y="136"/>
                  </a:cubicBezTo>
                  <a:cubicBezTo>
                    <a:pt x="62" y="127"/>
                    <a:pt x="67" y="118"/>
                    <a:pt x="72" y="110"/>
                  </a:cubicBezTo>
                  <a:cubicBezTo>
                    <a:pt x="75" y="112"/>
                    <a:pt x="83" y="115"/>
                    <a:pt x="94" y="115"/>
                  </a:cubicBezTo>
                  <a:cubicBezTo>
                    <a:pt x="106" y="114"/>
                    <a:pt x="115" y="103"/>
                    <a:pt x="115" y="103"/>
                  </a:cubicBezTo>
                  <a:cubicBezTo>
                    <a:pt x="115" y="103"/>
                    <a:pt x="101" y="95"/>
                    <a:pt x="90" y="97"/>
                  </a:cubicBezTo>
                  <a:cubicBezTo>
                    <a:pt x="85" y="99"/>
                    <a:pt x="79" y="103"/>
                    <a:pt x="75" y="106"/>
                  </a:cubicBezTo>
                  <a:cubicBezTo>
                    <a:pt x="81" y="97"/>
                    <a:pt x="88" y="89"/>
                    <a:pt x="95" y="82"/>
                  </a:cubicBezTo>
                  <a:cubicBezTo>
                    <a:pt x="97" y="84"/>
                    <a:pt x="105" y="89"/>
                    <a:pt x="116" y="90"/>
                  </a:cubicBezTo>
                  <a:cubicBezTo>
                    <a:pt x="127" y="92"/>
                    <a:pt x="138" y="83"/>
                    <a:pt x="138" y="83"/>
                  </a:cubicBezTo>
                  <a:cubicBezTo>
                    <a:pt x="138" y="83"/>
                    <a:pt x="126" y="73"/>
                    <a:pt x="115" y="73"/>
                  </a:cubicBezTo>
                  <a:cubicBezTo>
                    <a:pt x="109" y="73"/>
                    <a:pt x="102" y="77"/>
                    <a:pt x="98" y="79"/>
                  </a:cubicBezTo>
                  <a:cubicBezTo>
                    <a:pt x="102" y="75"/>
                    <a:pt x="106" y="72"/>
                    <a:pt x="110" y="69"/>
                  </a:cubicBezTo>
                  <a:cubicBezTo>
                    <a:pt x="114" y="65"/>
                    <a:pt x="118" y="62"/>
                    <a:pt x="123" y="59"/>
                  </a:cubicBezTo>
                  <a:cubicBezTo>
                    <a:pt x="125" y="61"/>
                    <a:pt x="131" y="67"/>
                    <a:pt x="142" y="71"/>
                  </a:cubicBezTo>
                  <a:cubicBezTo>
                    <a:pt x="152" y="74"/>
                    <a:pt x="164" y="67"/>
                    <a:pt x="164" y="67"/>
                  </a:cubicBezTo>
                  <a:cubicBezTo>
                    <a:pt x="164" y="67"/>
                    <a:pt x="154" y="55"/>
                    <a:pt x="143" y="54"/>
                  </a:cubicBezTo>
                  <a:cubicBezTo>
                    <a:pt x="138" y="53"/>
                    <a:pt x="131" y="55"/>
                    <a:pt x="126" y="56"/>
                  </a:cubicBezTo>
                  <a:cubicBezTo>
                    <a:pt x="136" y="50"/>
                    <a:pt x="145" y="45"/>
                    <a:pt x="153" y="41"/>
                  </a:cubicBezTo>
                  <a:cubicBezTo>
                    <a:pt x="155" y="43"/>
                    <a:pt x="160" y="50"/>
                    <a:pt x="170" y="56"/>
                  </a:cubicBezTo>
                  <a:cubicBezTo>
                    <a:pt x="179" y="61"/>
                    <a:pt x="192" y="56"/>
                    <a:pt x="192" y="56"/>
                  </a:cubicBezTo>
                  <a:cubicBezTo>
                    <a:pt x="192" y="56"/>
                    <a:pt x="185" y="43"/>
                    <a:pt x="174" y="40"/>
                  </a:cubicBezTo>
                  <a:cubicBezTo>
                    <a:pt x="169" y="38"/>
                    <a:pt x="160" y="39"/>
                    <a:pt x="156" y="40"/>
                  </a:cubicBezTo>
                  <a:cubicBezTo>
                    <a:pt x="163" y="36"/>
                    <a:pt x="169" y="34"/>
                    <a:pt x="175" y="32"/>
                  </a:cubicBezTo>
                  <a:cubicBezTo>
                    <a:pt x="177" y="33"/>
                    <a:pt x="184" y="36"/>
                    <a:pt x="191" y="34"/>
                  </a:cubicBezTo>
                  <a:cubicBezTo>
                    <a:pt x="201" y="30"/>
                    <a:pt x="206" y="24"/>
                    <a:pt x="206" y="24"/>
                  </a:cubicBezTo>
                  <a:cubicBezTo>
                    <a:pt x="206" y="24"/>
                    <a:pt x="196" y="20"/>
                    <a:pt x="189" y="21"/>
                  </a:cubicBezTo>
                  <a:cubicBezTo>
                    <a:pt x="182" y="22"/>
                    <a:pt x="175" y="30"/>
                    <a:pt x="174" y="31"/>
                  </a:cubicBezTo>
                  <a:cubicBezTo>
                    <a:pt x="170" y="33"/>
                    <a:pt x="165" y="34"/>
                    <a:pt x="159" y="37"/>
                  </a:cubicBezTo>
                  <a:cubicBezTo>
                    <a:pt x="163" y="34"/>
                    <a:pt x="170" y="29"/>
                    <a:pt x="172" y="24"/>
                  </a:cubicBezTo>
                  <a:cubicBezTo>
                    <a:pt x="177" y="14"/>
                    <a:pt x="173" y="0"/>
                    <a:pt x="173" y="0"/>
                  </a:cubicBezTo>
                  <a:cubicBezTo>
                    <a:pt x="173" y="0"/>
                    <a:pt x="161" y="5"/>
                    <a:pt x="158" y="16"/>
                  </a:cubicBezTo>
                  <a:cubicBezTo>
                    <a:pt x="154" y="27"/>
                    <a:pt x="156" y="36"/>
                    <a:pt x="156" y="38"/>
                  </a:cubicBezTo>
                  <a:cubicBezTo>
                    <a:pt x="148" y="41"/>
                    <a:pt x="138" y="46"/>
                    <a:pt x="128" y="53"/>
                  </a:cubicBezTo>
                  <a:cubicBezTo>
                    <a:pt x="132" y="49"/>
                    <a:pt x="137" y="44"/>
                    <a:pt x="138" y="38"/>
                  </a:cubicBezTo>
                  <a:cubicBezTo>
                    <a:pt x="142" y="28"/>
                    <a:pt x="135" y="14"/>
                    <a:pt x="135" y="14"/>
                  </a:cubicBezTo>
                  <a:cubicBezTo>
                    <a:pt x="135" y="14"/>
                    <a:pt x="124" y="22"/>
                    <a:pt x="123" y="32"/>
                  </a:cubicBezTo>
                  <a:cubicBezTo>
                    <a:pt x="121" y="44"/>
                    <a:pt x="124" y="53"/>
                    <a:pt x="125" y="55"/>
                  </a:cubicBezTo>
                  <a:cubicBezTo>
                    <a:pt x="120" y="59"/>
                    <a:pt x="114" y="63"/>
                    <a:pt x="108" y="67"/>
                  </a:cubicBezTo>
                  <a:cubicBezTo>
                    <a:pt x="106" y="69"/>
                    <a:pt x="103" y="71"/>
                    <a:pt x="101" y="73"/>
                  </a:cubicBezTo>
                  <a:cubicBezTo>
                    <a:pt x="103" y="69"/>
                    <a:pt x="107" y="63"/>
                    <a:pt x="107" y="59"/>
                  </a:cubicBezTo>
                  <a:cubicBezTo>
                    <a:pt x="109" y="47"/>
                    <a:pt x="100" y="35"/>
                    <a:pt x="100" y="35"/>
                  </a:cubicBezTo>
                  <a:cubicBezTo>
                    <a:pt x="100" y="35"/>
                    <a:pt x="90" y="44"/>
                    <a:pt x="90" y="55"/>
                  </a:cubicBezTo>
                  <a:cubicBezTo>
                    <a:pt x="90" y="66"/>
                    <a:pt x="95" y="74"/>
                    <a:pt x="96" y="77"/>
                  </a:cubicBezTo>
                  <a:cubicBezTo>
                    <a:pt x="89" y="84"/>
                    <a:pt x="82" y="91"/>
                    <a:pt x="76" y="100"/>
                  </a:cubicBezTo>
                  <a:cubicBezTo>
                    <a:pt x="78" y="95"/>
                    <a:pt x="80" y="89"/>
                    <a:pt x="80" y="84"/>
                  </a:cubicBezTo>
                  <a:cubicBezTo>
                    <a:pt x="79" y="73"/>
                    <a:pt x="68" y="62"/>
                    <a:pt x="68" y="62"/>
                  </a:cubicBezTo>
                  <a:cubicBezTo>
                    <a:pt x="68" y="62"/>
                    <a:pt x="60" y="73"/>
                    <a:pt x="62" y="84"/>
                  </a:cubicBezTo>
                  <a:cubicBezTo>
                    <a:pt x="64" y="95"/>
                    <a:pt x="70" y="102"/>
                    <a:pt x="72" y="105"/>
                  </a:cubicBezTo>
                  <a:cubicBezTo>
                    <a:pt x="66" y="113"/>
                    <a:pt x="61" y="122"/>
                    <a:pt x="56" y="131"/>
                  </a:cubicBezTo>
                  <a:cubicBezTo>
                    <a:pt x="57" y="126"/>
                    <a:pt x="58" y="119"/>
                    <a:pt x="57" y="115"/>
                  </a:cubicBezTo>
                  <a:cubicBezTo>
                    <a:pt x="55" y="103"/>
                    <a:pt x="41" y="94"/>
                    <a:pt x="41" y="94"/>
                  </a:cubicBezTo>
                  <a:cubicBezTo>
                    <a:pt x="41" y="94"/>
                    <a:pt x="35" y="107"/>
                    <a:pt x="39" y="118"/>
                  </a:cubicBezTo>
                  <a:cubicBezTo>
                    <a:pt x="43" y="128"/>
                    <a:pt x="50" y="135"/>
                    <a:pt x="53" y="137"/>
                  </a:cubicBezTo>
                  <a:cubicBezTo>
                    <a:pt x="49" y="145"/>
                    <a:pt x="45" y="155"/>
                    <a:pt x="42" y="164"/>
                  </a:cubicBezTo>
                  <a:cubicBezTo>
                    <a:pt x="42" y="159"/>
                    <a:pt x="42" y="153"/>
                    <a:pt x="40" y="149"/>
                  </a:cubicBezTo>
                  <a:cubicBezTo>
                    <a:pt x="35" y="137"/>
                    <a:pt x="21" y="131"/>
                    <a:pt x="21" y="131"/>
                  </a:cubicBezTo>
                  <a:cubicBezTo>
                    <a:pt x="21" y="131"/>
                    <a:pt x="16" y="145"/>
                    <a:pt x="23" y="155"/>
                  </a:cubicBezTo>
                  <a:cubicBezTo>
                    <a:pt x="29" y="165"/>
                    <a:pt x="36" y="170"/>
                    <a:pt x="39" y="171"/>
                  </a:cubicBezTo>
                  <a:cubicBezTo>
                    <a:pt x="37" y="180"/>
                    <a:pt x="35" y="189"/>
                    <a:pt x="33" y="199"/>
                  </a:cubicBezTo>
                  <a:cubicBezTo>
                    <a:pt x="33" y="194"/>
                    <a:pt x="31" y="189"/>
                    <a:pt x="29" y="185"/>
                  </a:cubicBezTo>
                  <a:cubicBezTo>
                    <a:pt x="23" y="175"/>
                    <a:pt x="7" y="171"/>
                    <a:pt x="7" y="171"/>
                  </a:cubicBezTo>
                  <a:cubicBezTo>
                    <a:pt x="7" y="171"/>
                    <a:pt x="5" y="185"/>
                    <a:pt x="13" y="194"/>
                  </a:cubicBezTo>
                  <a:cubicBezTo>
                    <a:pt x="20" y="203"/>
                    <a:pt x="28" y="207"/>
                    <a:pt x="32" y="208"/>
                  </a:cubicBezTo>
                  <a:cubicBezTo>
                    <a:pt x="31" y="217"/>
                    <a:pt x="31" y="226"/>
                    <a:pt x="32" y="235"/>
                  </a:cubicBezTo>
                  <a:cubicBezTo>
                    <a:pt x="30" y="231"/>
                    <a:pt x="28" y="226"/>
                    <a:pt x="25" y="223"/>
                  </a:cubicBezTo>
                  <a:cubicBezTo>
                    <a:pt x="16" y="213"/>
                    <a:pt x="0" y="212"/>
                    <a:pt x="0" y="212"/>
                  </a:cubicBezTo>
                  <a:cubicBezTo>
                    <a:pt x="0" y="212"/>
                    <a:pt x="0" y="227"/>
                    <a:pt x="10" y="235"/>
                  </a:cubicBezTo>
                  <a:cubicBezTo>
                    <a:pt x="19" y="242"/>
                    <a:pt x="28" y="245"/>
                    <a:pt x="32" y="245"/>
                  </a:cubicBezTo>
                  <a:cubicBezTo>
                    <a:pt x="33" y="254"/>
                    <a:pt x="34" y="263"/>
                    <a:pt x="36" y="271"/>
                  </a:cubicBezTo>
                  <a:cubicBezTo>
                    <a:pt x="33" y="267"/>
                    <a:pt x="30" y="262"/>
                    <a:pt x="27" y="260"/>
                  </a:cubicBezTo>
                  <a:cubicBezTo>
                    <a:pt x="17" y="252"/>
                    <a:pt x="0" y="254"/>
                    <a:pt x="0" y="254"/>
                  </a:cubicBezTo>
                  <a:cubicBezTo>
                    <a:pt x="0" y="254"/>
                    <a:pt x="3" y="269"/>
                    <a:pt x="14" y="275"/>
                  </a:cubicBezTo>
                  <a:cubicBezTo>
                    <a:pt x="24" y="280"/>
                    <a:pt x="34" y="281"/>
                    <a:pt x="38" y="281"/>
                  </a:cubicBezTo>
                  <a:cubicBezTo>
                    <a:pt x="40" y="290"/>
                    <a:pt x="43" y="298"/>
                    <a:pt x="46" y="306"/>
                  </a:cubicBezTo>
                  <a:cubicBezTo>
                    <a:pt x="43" y="302"/>
                    <a:pt x="39" y="298"/>
                    <a:pt x="36" y="296"/>
                  </a:cubicBezTo>
                  <a:cubicBezTo>
                    <a:pt x="24" y="290"/>
                    <a:pt x="7" y="295"/>
                    <a:pt x="7" y="295"/>
                  </a:cubicBezTo>
                  <a:cubicBezTo>
                    <a:pt x="7" y="295"/>
                    <a:pt x="13" y="309"/>
                    <a:pt x="25" y="313"/>
                  </a:cubicBezTo>
                  <a:cubicBezTo>
                    <a:pt x="37" y="317"/>
                    <a:pt x="46" y="316"/>
                    <a:pt x="50" y="315"/>
                  </a:cubicBezTo>
                  <a:cubicBezTo>
                    <a:pt x="54" y="323"/>
                    <a:pt x="58" y="331"/>
                    <a:pt x="63" y="338"/>
                  </a:cubicBezTo>
                  <a:cubicBezTo>
                    <a:pt x="59" y="335"/>
                    <a:pt x="55" y="332"/>
                    <a:pt x="50" y="330"/>
                  </a:cubicBezTo>
                  <a:cubicBezTo>
                    <a:pt x="37" y="326"/>
                    <a:pt x="21" y="334"/>
                    <a:pt x="21" y="334"/>
                  </a:cubicBezTo>
                  <a:cubicBezTo>
                    <a:pt x="21" y="334"/>
                    <a:pt x="30" y="347"/>
                    <a:pt x="43" y="349"/>
                  </a:cubicBezTo>
                  <a:cubicBezTo>
                    <a:pt x="55" y="351"/>
                    <a:pt x="65" y="349"/>
                    <a:pt x="69" y="347"/>
                  </a:cubicBezTo>
                  <a:cubicBezTo>
                    <a:pt x="73" y="354"/>
                    <a:pt x="79" y="361"/>
                    <a:pt x="84" y="367"/>
                  </a:cubicBezTo>
                  <a:cubicBezTo>
                    <a:pt x="80" y="365"/>
                    <a:pt x="75" y="362"/>
                    <a:pt x="71" y="362"/>
                  </a:cubicBezTo>
                  <a:cubicBezTo>
                    <a:pt x="57" y="360"/>
                    <a:pt x="43" y="371"/>
                    <a:pt x="43" y="371"/>
                  </a:cubicBezTo>
                  <a:cubicBezTo>
                    <a:pt x="43" y="371"/>
                    <a:pt x="54" y="383"/>
                    <a:pt x="67" y="382"/>
                  </a:cubicBezTo>
                  <a:cubicBezTo>
                    <a:pt x="79" y="382"/>
                    <a:pt x="88" y="378"/>
                    <a:pt x="92" y="376"/>
                  </a:cubicBezTo>
                  <a:cubicBezTo>
                    <a:pt x="98" y="382"/>
                    <a:pt x="104" y="387"/>
                    <a:pt x="110" y="392"/>
                  </a:cubicBezTo>
                  <a:cubicBezTo>
                    <a:pt x="105" y="390"/>
                    <a:pt x="101" y="389"/>
                    <a:pt x="97" y="389"/>
                  </a:cubicBezTo>
                  <a:cubicBezTo>
                    <a:pt x="83" y="390"/>
                    <a:pt x="70" y="403"/>
                    <a:pt x="70" y="403"/>
                  </a:cubicBezTo>
                  <a:cubicBezTo>
                    <a:pt x="70" y="403"/>
                    <a:pt x="83" y="413"/>
                    <a:pt x="96" y="411"/>
                  </a:cubicBezTo>
                  <a:cubicBezTo>
                    <a:pt x="108" y="408"/>
                    <a:pt x="116" y="403"/>
                    <a:pt x="120" y="400"/>
                  </a:cubicBezTo>
                  <a:cubicBezTo>
                    <a:pt x="124" y="403"/>
                    <a:pt x="129" y="405"/>
                    <a:pt x="133" y="408"/>
                  </a:cubicBezTo>
                  <a:cubicBezTo>
                    <a:pt x="136" y="409"/>
                    <a:pt x="138" y="411"/>
                    <a:pt x="141" y="412"/>
                  </a:cubicBezTo>
                  <a:cubicBezTo>
                    <a:pt x="136" y="412"/>
                    <a:pt x="131" y="411"/>
                    <a:pt x="127" y="412"/>
                  </a:cubicBezTo>
                  <a:cubicBezTo>
                    <a:pt x="113" y="415"/>
                    <a:pt x="102" y="431"/>
                    <a:pt x="102" y="431"/>
                  </a:cubicBezTo>
                  <a:cubicBezTo>
                    <a:pt x="102" y="431"/>
                    <a:pt x="118" y="438"/>
                    <a:pt x="131" y="433"/>
                  </a:cubicBezTo>
                  <a:cubicBezTo>
                    <a:pt x="142" y="429"/>
                    <a:pt x="149" y="422"/>
                    <a:pt x="153" y="418"/>
                  </a:cubicBezTo>
                  <a:cubicBezTo>
                    <a:pt x="160" y="422"/>
                    <a:pt x="168" y="425"/>
                    <a:pt x="175" y="427"/>
                  </a:cubicBezTo>
                  <a:cubicBezTo>
                    <a:pt x="170" y="427"/>
                    <a:pt x="165" y="428"/>
                    <a:pt x="161" y="429"/>
                  </a:cubicBezTo>
                  <a:cubicBezTo>
                    <a:pt x="147" y="435"/>
                    <a:pt x="139" y="452"/>
                    <a:pt x="139" y="452"/>
                  </a:cubicBezTo>
                  <a:cubicBezTo>
                    <a:pt x="139" y="452"/>
                    <a:pt x="156" y="457"/>
                    <a:pt x="168" y="450"/>
                  </a:cubicBezTo>
                  <a:cubicBezTo>
                    <a:pt x="179" y="443"/>
                    <a:pt x="185" y="435"/>
                    <a:pt x="187" y="431"/>
                  </a:cubicBezTo>
                  <a:cubicBezTo>
                    <a:pt x="207" y="436"/>
                    <a:pt x="219" y="437"/>
                    <a:pt x="219" y="437"/>
                  </a:cubicBezTo>
                  <a:cubicBezTo>
                    <a:pt x="219" y="433"/>
                    <a:pt x="219" y="433"/>
                    <a:pt x="219" y="433"/>
                  </a:cubicBezTo>
                  <a:cubicBezTo>
                    <a:pt x="220" y="430"/>
                    <a:pt x="220" y="430"/>
                    <a:pt x="220" y="430"/>
                  </a:cubicBezTo>
                  <a:cubicBezTo>
                    <a:pt x="220" y="430"/>
                    <a:pt x="210" y="429"/>
                    <a:pt x="194" y="426"/>
                  </a:cubicBezTo>
                  <a:close/>
                  <a:moveTo>
                    <a:pt x="466" y="275"/>
                  </a:moveTo>
                  <a:cubicBezTo>
                    <a:pt x="477" y="269"/>
                    <a:pt x="481" y="254"/>
                    <a:pt x="481" y="254"/>
                  </a:cubicBezTo>
                  <a:cubicBezTo>
                    <a:pt x="481" y="254"/>
                    <a:pt x="464" y="252"/>
                    <a:pt x="453" y="260"/>
                  </a:cubicBezTo>
                  <a:cubicBezTo>
                    <a:pt x="450" y="262"/>
                    <a:pt x="447" y="267"/>
                    <a:pt x="445" y="271"/>
                  </a:cubicBezTo>
                  <a:cubicBezTo>
                    <a:pt x="447" y="263"/>
                    <a:pt x="448" y="254"/>
                    <a:pt x="448" y="245"/>
                  </a:cubicBezTo>
                  <a:cubicBezTo>
                    <a:pt x="452" y="245"/>
                    <a:pt x="461" y="242"/>
                    <a:pt x="470" y="235"/>
                  </a:cubicBezTo>
                  <a:cubicBezTo>
                    <a:pt x="480" y="227"/>
                    <a:pt x="481" y="212"/>
                    <a:pt x="481" y="212"/>
                  </a:cubicBezTo>
                  <a:cubicBezTo>
                    <a:pt x="481" y="212"/>
                    <a:pt x="464" y="213"/>
                    <a:pt x="455" y="223"/>
                  </a:cubicBezTo>
                  <a:cubicBezTo>
                    <a:pt x="453" y="226"/>
                    <a:pt x="451" y="231"/>
                    <a:pt x="449" y="235"/>
                  </a:cubicBezTo>
                  <a:cubicBezTo>
                    <a:pt x="449" y="226"/>
                    <a:pt x="449" y="217"/>
                    <a:pt x="448" y="208"/>
                  </a:cubicBezTo>
                  <a:cubicBezTo>
                    <a:pt x="452" y="207"/>
                    <a:pt x="460" y="203"/>
                    <a:pt x="468" y="194"/>
                  </a:cubicBezTo>
                  <a:cubicBezTo>
                    <a:pt x="476" y="185"/>
                    <a:pt x="474" y="171"/>
                    <a:pt x="474" y="171"/>
                  </a:cubicBezTo>
                  <a:cubicBezTo>
                    <a:pt x="474" y="171"/>
                    <a:pt x="458" y="175"/>
                    <a:pt x="451" y="185"/>
                  </a:cubicBezTo>
                  <a:cubicBezTo>
                    <a:pt x="449" y="189"/>
                    <a:pt x="448" y="194"/>
                    <a:pt x="447" y="199"/>
                  </a:cubicBezTo>
                  <a:cubicBezTo>
                    <a:pt x="446" y="189"/>
                    <a:pt x="444" y="180"/>
                    <a:pt x="441" y="171"/>
                  </a:cubicBezTo>
                  <a:cubicBezTo>
                    <a:pt x="444" y="170"/>
                    <a:pt x="452" y="165"/>
                    <a:pt x="458" y="155"/>
                  </a:cubicBezTo>
                  <a:cubicBezTo>
                    <a:pt x="464" y="145"/>
                    <a:pt x="460" y="131"/>
                    <a:pt x="460" y="131"/>
                  </a:cubicBezTo>
                  <a:cubicBezTo>
                    <a:pt x="460" y="131"/>
                    <a:pt x="445" y="137"/>
                    <a:pt x="440" y="149"/>
                  </a:cubicBezTo>
                  <a:cubicBezTo>
                    <a:pt x="439" y="153"/>
                    <a:pt x="439" y="159"/>
                    <a:pt x="439" y="164"/>
                  </a:cubicBezTo>
                  <a:cubicBezTo>
                    <a:pt x="436" y="155"/>
                    <a:pt x="432" y="145"/>
                    <a:pt x="428" y="137"/>
                  </a:cubicBezTo>
                  <a:cubicBezTo>
                    <a:pt x="430" y="135"/>
                    <a:pt x="437" y="128"/>
                    <a:pt x="441" y="118"/>
                  </a:cubicBezTo>
                  <a:cubicBezTo>
                    <a:pt x="446" y="107"/>
                    <a:pt x="439" y="94"/>
                    <a:pt x="439" y="94"/>
                  </a:cubicBezTo>
                  <a:cubicBezTo>
                    <a:pt x="439" y="94"/>
                    <a:pt x="426" y="103"/>
                    <a:pt x="423" y="115"/>
                  </a:cubicBezTo>
                  <a:cubicBezTo>
                    <a:pt x="422" y="119"/>
                    <a:pt x="424" y="126"/>
                    <a:pt x="425" y="131"/>
                  </a:cubicBezTo>
                  <a:cubicBezTo>
                    <a:pt x="420" y="122"/>
                    <a:pt x="414" y="113"/>
                    <a:pt x="408" y="105"/>
                  </a:cubicBezTo>
                  <a:cubicBezTo>
                    <a:pt x="411" y="102"/>
                    <a:pt x="416" y="95"/>
                    <a:pt x="418" y="84"/>
                  </a:cubicBezTo>
                  <a:cubicBezTo>
                    <a:pt x="421" y="73"/>
                    <a:pt x="412" y="62"/>
                    <a:pt x="412" y="62"/>
                  </a:cubicBezTo>
                  <a:cubicBezTo>
                    <a:pt x="412" y="62"/>
                    <a:pt x="401" y="73"/>
                    <a:pt x="401" y="84"/>
                  </a:cubicBezTo>
                  <a:cubicBezTo>
                    <a:pt x="400" y="89"/>
                    <a:pt x="403" y="95"/>
                    <a:pt x="404" y="100"/>
                  </a:cubicBezTo>
                  <a:cubicBezTo>
                    <a:pt x="398" y="91"/>
                    <a:pt x="391" y="84"/>
                    <a:pt x="384" y="77"/>
                  </a:cubicBezTo>
                  <a:cubicBezTo>
                    <a:pt x="386" y="74"/>
                    <a:pt x="390" y="66"/>
                    <a:pt x="390" y="55"/>
                  </a:cubicBezTo>
                  <a:cubicBezTo>
                    <a:pt x="391" y="44"/>
                    <a:pt x="381" y="35"/>
                    <a:pt x="381" y="35"/>
                  </a:cubicBezTo>
                  <a:cubicBezTo>
                    <a:pt x="381" y="35"/>
                    <a:pt x="372" y="47"/>
                    <a:pt x="373" y="59"/>
                  </a:cubicBezTo>
                  <a:cubicBezTo>
                    <a:pt x="374" y="63"/>
                    <a:pt x="377" y="69"/>
                    <a:pt x="380" y="73"/>
                  </a:cubicBezTo>
                  <a:cubicBezTo>
                    <a:pt x="377" y="71"/>
                    <a:pt x="375" y="69"/>
                    <a:pt x="372" y="67"/>
                  </a:cubicBezTo>
                  <a:cubicBezTo>
                    <a:pt x="367" y="63"/>
                    <a:pt x="361" y="59"/>
                    <a:pt x="356" y="55"/>
                  </a:cubicBezTo>
                  <a:cubicBezTo>
                    <a:pt x="357" y="53"/>
                    <a:pt x="360" y="44"/>
                    <a:pt x="358" y="32"/>
                  </a:cubicBezTo>
                  <a:cubicBezTo>
                    <a:pt x="356" y="22"/>
                    <a:pt x="345" y="14"/>
                    <a:pt x="345" y="14"/>
                  </a:cubicBezTo>
                  <a:cubicBezTo>
                    <a:pt x="345" y="14"/>
                    <a:pt x="339" y="28"/>
                    <a:pt x="342" y="38"/>
                  </a:cubicBezTo>
                  <a:cubicBezTo>
                    <a:pt x="344" y="44"/>
                    <a:pt x="349" y="49"/>
                    <a:pt x="352" y="53"/>
                  </a:cubicBezTo>
                  <a:cubicBezTo>
                    <a:pt x="342" y="46"/>
                    <a:pt x="332" y="41"/>
                    <a:pt x="324" y="38"/>
                  </a:cubicBezTo>
                  <a:cubicBezTo>
                    <a:pt x="325" y="36"/>
                    <a:pt x="326" y="27"/>
                    <a:pt x="323" y="16"/>
                  </a:cubicBezTo>
                  <a:cubicBezTo>
                    <a:pt x="319" y="5"/>
                    <a:pt x="307" y="0"/>
                    <a:pt x="307" y="0"/>
                  </a:cubicBezTo>
                  <a:cubicBezTo>
                    <a:pt x="307" y="0"/>
                    <a:pt x="303" y="14"/>
                    <a:pt x="308" y="24"/>
                  </a:cubicBezTo>
                  <a:cubicBezTo>
                    <a:pt x="311" y="29"/>
                    <a:pt x="318" y="34"/>
                    <a:pt x="321" y="37"/>
                  </a:cubicBezTo>
                  <a:cubicBezTo>
                    <a:pt x="316" y="34"/>
                    <a:pt x="311" y="33"/>
                    <a:pt x="306" y="31"/>
                  </a:cubicBezTo>
                  <a:cubicBezTo>
                    <a:pt x="305" y="30"/>
                    <a:pt x="299" y="22"/>
                    <a:pt x="291" y="21"/>
                  </a:cubicBezTo>
                  <a:cubicBezTo>
                    <a:pt x="285" y="20"/>
                    <a:pt x="275" y="24"/>
                    <a:pt x="275" y="24"/>
                  </a:cubicBezTo>
                  <a:cubicBezTo>
                    <a:pt x="275" y="24"/>
                    <a:pt x="279" y="30"/>
                    <a:pt x="290" y="34"/>
                  </a:cubicBezTo>
                  <a:cubicBezTo>
                    <a:pt x="296" y="36"/>
                    <a:pt x="304" y="33"/>
                    <a:pt x="306" y="32"/>
                  </a:cubicBezTo>
                  <a:cubicBezTo>
                    <a:pt x="311" y="34"/>
                    <a:pt x="318" y="36"/>
                    <a:pt x="325" y="40"/>
                  </a:cubicBezTo>
                  <a:cubicBezTo>
                    <a:pt x="321" y="39"/>
                    <a:pt x="312" y="38"/>
                    <a:pt x="306" y="40"/>
                  </a:cubicBezTo>
                  <a:cubicBezTo>
                    <a:pt x="296" y="43"/>
                    <a:pt x="289" y="56"/>
                    <a:pt x="289" y="56"/>
                  </a:cubicBezTo>
                  <a:cubicBezTo>
                    <a:pt x="289" y="56"/>
                    <a:pt x="301" y="61"/>
                    <a:pt x="311" y="56"/>
                  </a:cubicBezTo>
                  <a:cubicBezTo>
                    <a:pt x="321" y="50"/>
                    <a:pt x="326" y="43"/>
                    <a:pt x="327" y="41"/>
                  </a:cubicBezTo>
                  <a:cubicBezTo>
                    <a:pt x="335" y="45"/>
                    <a:pt x="345" y="50"/>
                    <a:pt x="354" y="56"/>
                  </a:cubicBezTo>
                  <a:cubicBezTo>
                    <a:pt x="350" y="55"/>
                    <a:pt x="342" y="53"/>
                    <a:pt x="337" y="54"/>
                  </a:cubicBezTo>
                  <a:cubicBezTo>
                    <a:pt x="326" y="55"/>
                    <a:pt x="317" y="67"/>
                    <a:pt x="317" y="67"/>
                  </a:cubicBezTo>
                  <a:cubicBezTo>
                    <a:pt x="317" y="67"/>
                    <a:pt x="328" y="74"/>
                    <a:pt x="339" y="71"/>
                  </a:cubicBezTo>
                  <a:cubicBezTo>
                    <a:pt x="349" y="67"/>
                    <a:pt x="356" y="61"/>
                    <a:pt x="358" y="59"/>
                  </a:cubicBezTo>
                  <a:cubicBezTo>
                    <a:pt x="362" y="62"/>
                    <a:pt x="366" y="65"/>
                    <a:pt x="371" y="69"/>
                  </a:cubicBezTo>
                  <a:cubicBezTo>
                    <a:pt x="375" y="72"/>
                    <a:pt x="379" y="75"/>
                    <a:pt x="383" y="79"/>
                  </a:cubicBezTo>
                  <a:cubicBezTo>
                    <a:pt x="378" y="77"/>
                    <a:pt x="371" y="73"/>
                    <a:pt x="366" y="73"/>
                  </a:cubicBezTo>
                  <a:cubicBezTo>
                    <a:pt x="354" y="73"/>
                    <a:pt x="343" y="83"/>
                    <a:pt x="343" y="83"/>
                  </a:cubicBezTo>
                  <a:cubicBezTo>
                    <a:pt x="343" y="83"/>
                    <a:pt x="353" y="92"/>
                    <a:pt x="364" y="90"/>
                  </a:cubicBezTo>
                  <a:cubicBezTo>
                    <a:pt x="376" y="89"/>
                    <a:pt x="383" y="84"/>
                    <a:pt x="385" y="82"/>
                  </a:cubicBezTo>
                  <a:cubicBezTo>
                    <a:pt x="392" y="89"/>
                    <a:pt x="399" y="97"/>
                    <a:pt x="405" y="106"/>
                  </a:cubicBezTo>
                  <a:cubicBezTo>
                    <a:pt x="402" y="103"/>
                    <a:pt x="396" y="99"/>
                    <a:pt x="391" y="97"/>
                  </a:cubicBezTo>
                  <a:cubicBezTo>
                    <a:pt x="379" y="95"/>
                    <a:pt x="366" y="103"/>
                    <a:pt x="366" y="103"/>
                  </a:cubicBezTo>
                  <a:cubicBezTo>
                    <a:pt x="366" y="103"/>
                    <a:pt x="375" y="114"/>
                    <a:pt x="386" y="115"/>
                  </a:cubicBezTo>
                  <a:cubicBezTo>
                    <a:pt x="397" y="115"/>
                    <a:pt x="405" y="112"/>
                    <a:pt x="408" y="110"/>
                  </a:cubicBezTo>
                  <a:cubicBezTo>
                    <a:pt x="414" y="118"/>
                    <a:pt x="419" y="127"/>
                    <a:pt x="423" y="136"/>
                  </a:cubicBezTo>
                  <a:cubicBezTo>
                    <a:pt x="420" y="132"/>
                    <a:pt x="415" y="128"/>
                    <a:pt x="411" y="126"/>
                  </a:cubicBezTo>
                  <a:cubicBezTo>
                    <a:pt x="400" y="122"/>
                    <a:pt x="385" y="128"/>
                    <a:pt x="385" y="128"/>
                  </a:cubicBezTo>
                  <a:cubicBezTo>
                    <a:pt x="385" y="128"/>
                    <a:pt x="392" y="140"/>
                    <a:pt x="403" y="143"/>
                  </a:cubicBezTo>
                  <a:cubicBezTo>
                    <a:pt x="414" y="145"/>
                    <a:pt x="423" y="143"/>
                    <a:pt x="426" y="142"/>
                  </a:cubicBezTo>
                  <a:cubicBezTo>
                    <a:pt x="430" y="151"/>
                    <a:pt x="434" y="160"/>
                    <a:pt x="437" y="170"/>
                  </a:cubicBezTo>
                  <a:cubicBezTo>
                    <a:pt x="434" y="166"/>
                    <a:pt x="430" y="160"/>
                    <a:pt x="426" y="158"/>
                  </a:cubicBezTo>
                  <a:cubicBezTo>
                    <a:pt x="416" y="152"/>
                    <a:pt x="400" y="155"/>
                    <a:pt x="400" y="155"/>
                  </a:cubicBezTo>
                  <a:cubicBezTo>
                    <a:pt x="400" y="155"/>
                    <a:pt x="404" y="169"/>
                    <a:pt x="415" y="173"/>
                  </a:cubicBezTo>
                  <a:cubicBezTo>
                    <a:pt x="426" y="177"/>
                    <a:pt x="435" y="177"/>
                    <a:pt x="439" y="177"/>
                  </a:cubicBezTo>
                  <a:cubicBezTo>
                    <a:pt x="441" y="186"/>
                    <a:pt x="443" y="196"/>
                    <a:pt x="444" y="206"/>
                  </a:cubicBezTo>
                  <a:cubicBezTo>
                    <a:pt x="442" y="202"/>
                    <a:pt x="439" y="195"/>
                    <a:pt x="435" y="192"/>
                  </a:cubicBezTo>
                  <a:cubicBezTo>
                    <a:pt x="426" y="184"/>
                    <a:pt x="409" y="184"/>
                    <a:pt x="409" y="184"/>
                  </a:cubicBezTo>
                  <a:cubicBezTo>
                    <a:pt x="409" y="184"/>
                    <a:pt x="412" y="199"/>
                    <a:pt x="422" y="205"/>
                  </a:cubicBezTo>
                  <a:cubicBezTo>
                    <a:pt x="431" y="212"/>
                    <a:pt x="441" y="213"/>
                    <a:pt x="444" y="213"/>
                  </a:cubicBezTo>
                  <a:cubicBezTo>
                    <a:pt x="445" y="222"/>
                    <a:pt x="445" y="232"/>
                    <a:pt x="444" y="242"/>
                  </a:cubicBezTo>
                  <a:cubicBezTo>
                    <a:pt x="443" y="237"/>
                    <a:pt x="441" y="231"/>
                    <a:pt x="438" y="227"/>
                  </a:cubicBezTo>
                  <a:cubicBezTo>
                    <a:pt x="430" y="217"/>
                    <a:pt x="413" y="214"/>
                    <a:pt x="413" y="214"/>
                  </a:cubicBezTo>
                  <a:cubicBezTo>
                    <a:pt x="413" y="214"/>
                    <a:pt x="413" y="230"/>
                    <a:pt x="422" y="238"/>
                  </a:cubicBezTo>
                  <a:cubicBezTo>
                    <a:pt x="431" y="246"/>
                    <a:pt x="439" y="249"/>
                    <a:pt x="443" y="250"/>
                  </a:cubicBezTo>
                  <a:cubicBezTo>
                    <a:pt x="442" y="259"/>
                    <a:pt x="441" y="268"/>
                    <a:pt x="439" y="277"/>
                  </a:cubicBezTo>
                  <a:cubicBezTo>
                    <a:pt x="438" y="271"/>
                    <a:pt x="437" y="265"/>
                    <a:pt x="435" y="261"/>
                  </a:cubicBezTo>
                  <a:cubicBezTo>
                    <a:pt x="429" y="249"/>
                    <a:pt x="413" y="244"/>
                    <a:pt x="413" y="244"/>
                  </a:cubicBezTo>
                  <a:cubicBezTo>
                    <a:pt x="413" y="244"/>
                    <a:pt x="410" y="259"/>
                    <a:pt x="417" y="269"/>
                  </a:cubicBezTo>
                  <a:cubicBezTo>
                    <a:pt x="424" y="278"/>
                    <a:pt x="432" y="283"/>
                    <a:pt x="436" y="284"/>
                  </a:cubicBezTo>
                  <a:cubicBezTo>
                    <a:pt x="434" y="293"/>
                    <a:pt x="431" y="301"/>
                    <a:pt x="427" y="309"/>
                  </a:cubicBezTo>
                  <a:cubicBezTo>
                    <a:pt x="428" y="304"/>
                    <a:pt x="428" y="298"/>
                    <a:pt x="426" y="294"/>
                  </a:cubicBezTo>
                  <a:cubicBezTo>
                    <a:pt x="422" y="281"/>
                    <a:pt x="407" y="273"/>
                    <a:pt x="407" y="273"/>
                  </a:cubicBezTo>
                  <a:cubicBezTo>
                    <a:pt x="407" y="273"/>
                    <a:pt x="401" y="287"/>
                    <a:pt x="407" y="299"/>
                  </a:cubicBezTo>
                  <a:cubicBezTo>
                    <a:pt x="412" y="309"/>
                    <a:pt x="419" y="315"/>
                    <a:pt x="423" y="317"/>
                  </a:cubicBezTo>
                  <a:cubicBezTo>
                    <a:pt x="419" y="325"/>
                    <a:pt x="415" y="333"/>
                    <a:pt x="410" y="340"/>
                  </a:cubicBezTo>
                  <a:cubicBezTo>
                    <a:pt x="412" y="335"/>
                    <a:pt x="413" y="329"/>
                    <a:pt x="412" y="325"/>
                  </a:cubicBezTo>
                  <a:cubicBezTo>
                    <a:pt x="410" y="311"/>
                    <a:pt x="396" y="300"/>
                    <a:pt x="396" y="300"/>
                  </a:cubicBezTo>
                  <a:cubicBezTo>
                    <a:pt x="396" y="300"/>
                    <a:pt x="388" y="314"/>
                    <a:pt x="392" y="326"/>
                  </a:cubicBezTo>
                  <a:cubicBezTo>
                    <a:pt x="395" y="337"/>
                    <a:pt x="401" y="345"/>
                    <a:pt x="404" y="348"/>
                  </a:cubicBezTo>
                  <a:cubicBezTo>
                    <a:pt x="399" y="355"/>
                    <a:pt x="393" y="362"/>
                    <a:pt x="387" y="368"/>
                  </a:cubicBezTo>
                  <a:cubicBezTo>
                    <a:pt x="390" y="364"/>
                    <a:pt x="392" y="358"/>
                    <a:pt x="392" y="353"/>
                  </a:cubicBezTo>
                  <a:cubicBezTo>
                    <a:pt x="393" y="339"/>
                    <a:pt x="381" y="325"/>
                    <a:pt x="381" y="325"/>
                  </a:cubicBezTo>
                  <a:cubicBezTo>
                    <a:pt x="381" y="325"/>
                    <a:pt x="370" y="338"/>
                    <a:pt x="371" y="351"/>
                  </a:cubicBezTo>
                  <a:cubicBezTo>
                    <a:pt x="373" y="363"/>
                    <a:pt x="378" y="371"/>
                    <a:pt x="381" y="375"/>
                  </a:cubicBezTo>
                  <a:cubicBezTo>
                    <a:pt x="374" y="382"/>
                    <a:pt x="367" y="387"/>
                    <a:pt x="360" y="392"/>
                  </a:cubicBezTo>
                  <a:cubicBezTo>
                    <a:pt x="363" y="388"/>
                    <a:pt x="367" y="382"/>
                    <a:pt x="368" y="377"/>
                  </a:cubicBezTo>
                  <a:cubicBezTo>
                    <a:pt x="371" y="364"/>
                    <a:pt x="361" y="348"/>
                    <a:pt x="361" y="348"/>
                  </a:cubicBezTo>
                  <a:cubicBezTo>
                    <a:pt x="361" y="348"/>
                    <a:pt x="348" y="358"/>
                    <a:pt x="347" y="372"/>
                  </a:cubicBezTo>
                  <a:cubicBezTo>
                    <a:pt x="347" y="384"/>
                    <a:pt x="350" y="393"/>
                    <a:pt x="352" y="398"/>
                  </a:cubicBezTo>
                  <a:cubicBezTo>
                    <a:pt x="350" y="399"/>
                    <a:pt x="347" y="401"/>
                    <a:pt x="344" y="402"/>
                  </a:cubicBezTo>
                  <a:cubicBezTo>
                    <a:pt x="339" y="405"/>
                    <a:pt x="335" y="408"/>
                    <a:pt x="330" y="410"/>
                  </a:cubicBezTo>
                  <a:cubicBezTo>
                    <a:pt x="334" y="406"/>
                    <a:pt x="338" y="401"/>
                    <a:pt x="340" y="397"/>
                  </a:cubicBezTo>
                  <a:cubicBezTo>
                    <a:pt x="345" y="384"/>
                    <a:pt x="338" y="366"/>
                    <a:pt x="338" y="366"/>
                  </a:cubicBezTo>
                  <a:cubicBezTo>
                    <a:pt x="338" y="366"/>
                    <a:pt x="323" y="374"/>
                    <a:pt x="320" y="388"/>
                  </a:cubicBezTo>
                  <a:cubicBezTo>
                    <a:pt x="317" y="400"/>
                    <a:pt x="319" y="410"/>
                    <a:pt x="320" y="414"/>
                  </a:cubicBezTo>
                  <a:cubicBezTo>
                    <a:pt x="312" y="418"/>
                    <a:pt x="304" y="421"/>
                    <a:pt x="297" y="423"/>
                  </a:cubicBezTo>
                  <a:cubicBezTo>
                    <a:pt x="301" y="420"/>
                    <a:pt x="306" y="416"/>
                    <a:pt x="309" y="412"/>
                  </a:cubicBezTo>
                  <a:cubicBezTo>
                    <a:pt x="316" y="399"/>
                    <a:pt x="312" y="380"/>
                    <a:pt x="312" y="380"/>
                  </a:cubicBezTo>
                  <a:cubicBezTo>
                    <a:pt x="312" y="380"/>
                    <a:pt x="296" y="386"/>
                    <a:pt x="290" y="399"/>
                  </a:cubicBezTo>
                  <a:cubicBezTo>
                    <a:pt x="286" y="410"/>
                    <a:pt x="286" y="420"/>
                    <a:pt x="286" y="426"/>
                  </a:cubicBezTo>
                  <a:cubicBezTo>
                    <a:pt x="270" y="429"/>
                    <a:pt x="261" y="430"/>
                    <a:pt x="261" y="430"/>
                  </a:cubicBezTo>
                  <a:cubicBezTo>
                    <a:pt x="261" y="433"/>
                    <a:pt x="261" y="433"/>
                    <a:pt x="261" y="433"/>
                  </a:cubicBezTo>
                  <a:cubicBezTo>
                    <a:pt x="262" y="437"/>
                    <a:pt x="262" y="437"/>
                    <a:pt x="262" y="437"/>
                  </a:cubicBezTo>
                  <a:cubicBezTo>
                    <a:pt x="262" y="437"/>
                    <a:pt x="274" y="436"/>
                    <a:pt x="293" y="431"/>
                  </a:cubicBezTo>
                  <a:cubicBezTo>
                    <a:pt x="296" y="435"/>
                    <a:pt x="302" y="443"/>
                    <a:pt x="312" y="450"/>
                  </a:cubicBezTo>
                  <a:cubicBezTo>
                    <a:pt x="325" y="457"/>
                    <a:pt x="341" y="452"/>
                    <a:pt x="341" y="452"/>
                  </a:cubicBezTo>
                  <a:cubicBezTo>
                    <a:pt x="341" y="452"/>
                    <a:pt x="333" y="435"/>
                    <a:pt x="320" y="429"/>
                  </a:cubicBezTo>
                  <a:cubicBezTo>
                    <a:pt x="316" y="428"/>
                    <a:pt x="311" y="427"/>
                    <a:pt x="306" y="427"/>
                  </a:cubicBezTo>
                  <a:cubicBezTo>
                    <a:pt x="313" y="425"/>
                    <a:pt x="320" y="422"/>
                    <a:pt x="328" y="418"/>
                  </a:cubicBezTo>
                  <a:cubicBezTo>
                    <a:pt x="331" y="422"/>
                    <a:pt x="338" y="429"/>
                    <a:pt x="350" y="433"/>
                  </a:cubicBezTo>
                  <a:cubicBezTo>
                    <a:pt x="363" y="438"/>
                    <a:pt x="378" y="431"/>
                    <a:pt x="378" y="431"/>
                  </a:cubicBezTo>
                  <a:cubicBezTo>
                    <a:pt x="378" y="431"/>
                    <a:pt x="367" y="415"/>
                    <a:pt x="353" y="412"/>
                  </a:cubicBezTo>
                  <a:cubicBezTo>
                    <a:pt x="349" y="411"/>
                    <a:pt x="344" y="412"/>
                    <a:pt x="340" y="412"/>
                  </a:cubicBezTo>
                  <a:cubicBezTo>
                    <a:pt x="342" y="411"/>
                    <a:pt x="345" y="409"/>
                    <a:pt x="348" y="408"/>
                  </a:cubicBezTo>
                  <a:cubicBezTo>
                    <a:pt x="352" y="405"/>
                    <a:pt x="356" y="403"/>
                    <a:pt x="360" y="400"/>
                  </a:cubicBezTo>
                  <a:cubicBezTo>
                    <a:pt x="364" y="403"/>
                    <a:pt x="372" y="408"/>
                    <a:pt x="384" y="411"/>
                  </a:cubicBezTo>
                  <a:cubicBezTo>
                    <a:pt x="397" y="413"/>
                    <a:pt x="411" y="403"/>
                    <a:pt x="411" y="403"/>
                  </a:cubicBezTo>
                  <a:cubicBezTo>
                    <a:pt x="411" y="403"/>
                    <a:pt x="398" y="390"/>
                    <a:pt x="384" y="389"/>
                  </a:cubicBezTo>
                  <a:cubicBezTo>
                    <a:pt x="380" y="389"/>
                    <a:pt x="375" y="390"/>
                    <a:pt x="371" y="392"/>
                  </a:cubicBezTo>
                  <a:cubicBezTo>
                    <a:pt x="377" y="387"/>
                    <a:pt x="383" y="382"/>
                    <a:pt x="389" y="376"/>
                  </a:cubicBezTo>
                  <a:cubicBezTo>
                    <a:pt x="393" y="378"/>
                    <a:pt x="402" y="382"/>
                    <a:pt x="413" y="382"/>
                  </a:cubicBezTo>
                  <a:cubicBezTo>
                    <a:pt x="427" y="383"/>
                    <a:pt x="438" y="371"/>
                    <a:pt x="438" y="371"/>
                  </a:cubicBezTo>
                  <a:cubicBezTo>
                    <a:pt x="438" y="371"/>
                    <a:pt x="423" y="360"/>
                    <a:pt x="409" y="362"/>
                  </a:cubicBezTo>
                  <a:cubicBezTo>
                    <a:pt x="405" y="362"/>
                    <a:pt x="401" y="365"/>
                    <a:pt x="397" y="367"/>
                  </a:cubicBezTo>
                  <a:cubicBezTo>
                    <a:pt x="402" y="361"/>
                    <a:pt x="407" y="354"/>
                    <a:pt x="412" y="347"/>
                  </a:cubicBezTo>
                  <a:cubicBezTo>
                    <a:pt x="416" y="349"/>
                    <a:pt x="425" y="351"/>
                    <a:pt x="437" y="349"/>
                  </a:cubicBezTo>
                  <a:cubicBezTo>
                    <a:pt x="450" y="347"/>
                    <a:pt x="459" y="334"/>
                    <a:pt x="459" y="334"/>
                  </a:cubicBezTo>
                  <a:cubicBezTo>
                    <a:pt x="459" y="334"/>
                    <a:pt x="443" y="326"/>
                    <a:pt x="430" y="330"/>
                  </a:cubicBezTo>
                  <a:cubicBezTo>
                    <a:pt x="426" y="332"/>
                    <a:pt x="421" y="335"/>
                    <a:pt x="418" y="338"/>
                  </a:cubicBezTo>
                  <a:cubicBezTo>
                    <a:pt x="422" y="331"/>
                    <a:pt x="426" y="323"/>
                    <a:pt x="430" y="315"/>
                  </a:cubicBezTo>
                  <a:cubicBezTo>
                    <a:pt x="434" y="316"/>
                    <a:pt x="444" y="317"/>
                    <a:pt x="455" y="313"/>
                  </a:cubicBezTo>
                  <a:cubicBezTo>
                    <a:pt x="467" y="309"/>
                    <a:pt x="473" y="295"/>
                    <a:pt x="473" y="295"/>
                  </a:cubicBezTo>
                  <a:cubicBezTo>
                    <a:pt x="473" y="295"/>
                    <a:pt x="457" y="290"/>
                    <a:pt x="445" y="296"/>
                  </a:cubicBezTo>
                  <a:cubicBezTo>
                    <a:pt x="441" y="298"/>
                    <a:pt x="437" y="302"/>
                    <a:pt x="434" y="306"/>
                  </a:cubicBezTo>
                  <a:cubicBezTo>
                    <a:pt x="437" y="298"/>
                    <a:pt x="440" y="290"/>
                    <a:pt x="442" y="281"/>
                  </a:cubicBezTo>
                  <a:cubicBezTo>
                    <a:pt x="447" y="281"/>
                    <a:pt x="456" y="280"/>
                    <a:pt x="466" y="275"/>
                  </a:cubicBezTo>
                  <a:close/>
                </a:path>
              </a:pathLst>
            </a:custGeom>
            <a:gradFill>
              <a:gsLst>
                <a:gs pos="0">
                  <a:srgbClr val="9E7400"/>
                </a:gs>
                <a:gs pos="50000">
                  <a:srgbClr val="E4A800"/>
                </a:gs>
                <a:gs pos="100000">
                  <a:srgbClr val="FFC900"/>
                </a:gs>
              </a:gsLst>
              <a:lin ang="16200000" scaled="0"/>
            </a:gradFill>
            <a:ln>
              <a:noFill/>
            </a:ln>
          </p:spPr>
          <p:txBody>
            <a:bodyPr anchorCtr="0" anchor="t" bIns="37125" lIns="74275" spcFirstLastPara="1" rIns="74275" wrap="square" tIns="37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C0C0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108" name="Google Shape;108;p2"/>
            <p:cNvSpPr txBox="1"/>
            <p:nvPr/>
          </p:nvSpPr>
          <p:spPr>
            <a:xfrm>
              <a:off x="6245148" y="1694153"/>
              <a:ext cx="1095041" cy="1071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14700">
              <a:spAutoFit/>
            </a:bodyPr>
            <a:lstStyle/>
            <a:p>
              <a:pPr indent="0" lvl="0" marL="11765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600"/>
                <a:buFont typeface="Libre Franklin Medium"/>
                <a:buNone/>
              </a:pPr>
              <a:r>
                <a:rPr b="0" i="0" lang="pt-BR" sz="600" u="none" cap="none" strike="noStrike">
                  <a:solidFill>
                    <a:srgbClr val="434343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NOTA MÁXIMA</a:t>
              </a:r>
              <a:endParaRPr b="0" i="0" sz="600" u="none" cap="none" strike="noStrike">
                <a:solidFill>
                  <a:srgbClr val="434343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109" name="Google Shape;109;p2"/>
            <p:cNvSpPr txBox="1"/>
            <p:nvPr/>
          </p:nvSpPr>
          <p:spPr>
            <a:xfrm>
              <a:off x="6245147" y="2056327"/>
              <a:ext cx="1095042" cy="1237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5875">
              <a:spAutoFit/>
            </a:bodyPr>
            <a:lstStyle/>
            <a:p>
              <a:pPr indent="0" lvl="0" marL="11765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700"/>
                <a:buFont typeface="Libre Franklin Medium"/>
                <a:buNone/>
              </a:pPr>
              <a:r>
                <a:rPr b="0" i="0" lang="pt-BR" sz="700" u="none" cap="none" strike="noStrike">
                  <a:solidFill>
                    <a:srgbClr val="434343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DO BRASIL</a:t>
              </a:r>
              <a:endParaRPr b="0" i="0" sz="700" u="none" cap="none" strike="noStrike">
                <a:solidFill>
                  <a:srgbClr val="434343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110" name="Google Shape;110;p2"/>
            <p:cNvSpPr txBox="1"/>
            <p:nvPr/>
          </p:nvSpPr>
          <p:spPr>
            <a:xfrm>
              <a:off x="5670402" y="1772795"/>
              <a:ext cx="2293921" cy="3138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44100">
              <a:spAutoFit/>
            </a:bodyPr>
            <a:lstStyle/>
            <a:p>
              <a:pPr indent="0" lvl="0" marL="0" marR="17059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800"/>
                <a:buFont typeface="Libre Franklin Medium"/>
                <a:buNone/>
              </a:pPr>
              <a:r>
                <a:rPr b="1" i="0" lang="pt-BR" sz="800" u="none" cap="none" strike="noStrike">
                  <a:solidFill>
                    <a:srgbClr val="434343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ENADE            2019</a:t>
              </a:r>
              <a:endParaRPr b="1" i="0" sz="600" u="none" cap="none" strike="noStrike">
                <a:solidFill>
                  <a:srgbClr val="434343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  <a:p>
              <a:pPr indent="0" lvl="0" marL="0" marR="17059" rtl="0" algn="ctr">
                <a:lnSpc>
                  <a:spcPct val="100000"/>
                </a:lnSpc>
                <a:spcBef>
                  <a:spcPts val="347"/>
                </a:spcBef>
                <a:spcAft>
                  <a:spcPts val="0"/>
                </a:spcAft>
                <a:buClr>
                  <a:srgbClr val="434343"/>
                </a:buClr>
                <a:buSzPts val="700"/>
                <a:buFont typeface="Libre Franklin Medium"/>
                <a:buNone/>
              </a:pPr>
              <a:r>
                <a:rPr b="0" i="0" lang="pt-BR" sz="700" u="none" cap="none" strike="noStrike">
                  <a:solidFill>
                    <a:srgbClr val="434343"/>
                  </a:solidFill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MELHOR ESCOLA</a:t>
              </a:r>
              <a:endParaRPr b="0" i="0" sz="900" u="none" cap="none" strike="noStrike">
                <a:solidFill>
                  <a:srgbClr val="434343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6471525" y="1934576"/>
              <a:ext cx="623288" cy="45719"/>
            </a:xfrm>
            <a:custGeom>
              <a:rect b="b" l="l" r="r" t="t"/>
              <a:pathLst>
                <a:path extrusionOk="0" h="120000" w="596265">
                  <a:moveTo>
                    <a:pt x="0" y="0"/>
                  </a:moveTo>
                  <a:lnTo>
                    <a:pt x="595757" y="0"/>
                  </a:lnTo>
                </a:path>
              </a:pathLst>
            </a:custGeom>
            <a:noFill/>
            <a:ln cap="flat" cmpd="sng" w="15050">
              <a:solidFill>
                <a:srgbClr val="FBBA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r>
                <a:t/>
              </a:r>
              <a:endParaRPr b="0" i="0" sz="500" u="none" cap="none" strike="noStrike">
                <a:solidFill>
                  <a:srgbClr val="0C0C0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112" name="Google Shape;112;p2"/>
            <p:cNvSpPr txBox="1"/>
            <p:nvPr/>
          </p:nvSpPr>
          <p:spPr>
            <a:xfrm>
              <a:off x="9813829" y="2465362"/>
              <a:ext cx="954075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700"/>
                <a:buFont typeface="Open Sans"/>
                <a:buNone/>
              </a:pPr>
              <a:r>
                <a:rPr b="0" i="0" lang="pt-BR" sz="700" u="none" cap="none" strike="noStrik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Signatária do Pacto Global da ONU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/>
            <p:cNvSpPr txBox="1"/>
            <p:nvPr/>
          </p:nvSpPr>
          <p:spPr>
            <a:xfrm>
              <a:off x="10871164" y="2465362"/>
              <a:ext cx="1109672" cy="738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700"/>
                <a:buFont typeface="Open Sans"/>
                <a:buNone/>
              </a:pPr>
              <a:r>
                <a:rPr b="0" i="0" lang="pt-BR" sz="700" u="none" cap="none" strike="noStrik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Membro fundador da ANAMBA - Associação Nacional MBAs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00"/>
                <a:buFont typeface="Open Sans"/>
                <a:buNone/>
              </a:pPr>
              <a:r>
                <a:t/>
              </a:r>
              <a:endParaRPr b="0" i="0" sz="7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9802930" y="1467893"/>
              <a:ext cx="980930" cy="9604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0912418" y="1467893"/>
              <a:ext cx="980930" cy="9604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pic>
          <p:nvPicPr>
            <p:cNvPr descr="Anamba – Associação Nacional de MBA: Home" id="116" name="Google Shape;116;p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1013424" y="1671914"/>
              <a:ext cx="801092" cy="5487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omepage | UN Global Compact" id="117" name="Google Shape;117;p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638579" y="1554860"/>
              <a:ext cx="1303921" cy="7823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p2"/>
            <p:cNvSpPr/>
            <p:nvPr/>
          </p:nvSpPr>
          <p:spPr>
            <a:xfrm>
              <a:off x="7487999" y="3567007"/>
              <a:ext cx="980930" cy="9604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19" name="Google Shape;119;p2"/>
            <p:cNvSpPr txBox="1"/>
            <p:nvPr/>
          </p:nvSpPr>
          <p:spPr>
            <a:xfrm>
              <a:off x="9781582" y="4564476"/>
              <a:ext cx="1109672" cy="738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700"/>
                <a:buFont typeface="Open Sans"/>
                <a:buNone/>
              </a:pPr>
              <a:r>
                <a:rPr b="0" i="0" lang="pt-BR" sz="700" u="none" cap="none" strike="noStrik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Filiada a EFMD </a:t>
              </a:r>
              <a:r>
                <a:rPr b="0" i="1" lang="pt-BR" sz="700" u="none" cap="none" strike="noStrik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- European Foundation for Management Development</a:t>
              </a:r>
              <a:endParaRPr b="0" i="1" sz="7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00"/>
                <a:buFont typeface="Open Sans"/>
                <a:buNone/>
              </a:pPr>
              <a:r>
                <a:t/>
              </a:r>
              <a:endParaRPr b="0" i="1" sz="7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0" name="Google Shape;120;p2"/>
            <p:cNvSpPr txBox="1"/>
            <p:nvPr/>
          </p:nvSpPr>
          <p:spPr>
            <a:xfrm>
              <a:off x="6315664" y="4564476"/>
              <a:ext cx="980930" cy="9541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700"/>
                <a:buFont typeface="Open Sans"/>
                <a:buNone/>
              </a:pPr>
              <a:r>
                <a:rPr b="0" i="0" lang="pt-BR" sz="700" u="none" cap="none" strike="noStrik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Credenciada pela AMBA - </a:t>
              </a:r>
              <a:r>
                <a:rPr b="0" i="1" lang="pt-BR" sz="700" u="none" cap="none" strike="noStrik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Association of MBAs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00"/>
                <a:buFont typeface="Open Sans"/>
                <a:buNone/>
              </a:pPr>
              <a:r>
                <a:t/>
              </a:r>
              <a:endParaRPr b="0" i="0" sz="7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00"/>
                <a:buFont typeface="Open Sans"/>
                <a:buNone/>
              </a:pPr>
              <a:r>
                <a:t/>
              </a:r>
              <a:endParaRPr b="0" i="0" sz="7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700"/>
                <a:buFont typeface="Open Sans"/>
                <a:buNone/>
              </a:pPr>
              <a:r>
                <a:rPr b="0" i="0" lang="pt-BR" sz="700" u="none" cap="none" strike="noStrik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00"/>
                <a:buFont typeface="Open Sans"/>
                <a:buNone/>
              </a:pPr>
              <a:r>
                <a:t/>
              </a:r>
              <a:endParaRPr b="0" i="0" sz="7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1" name="Google Shape;121;p2"/>
            <p:cNvSpPr txBox="1"/>
            <p:nvPr/>
          </p:nvSpPr>
          <p:spPr>
            <a:xfrm>
              <a:off x="8617526" y="4564476"/>
              <a:ext cx="1172489" cy="9541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700"/>
                <a:buFont typeface="Open Sans"/>
                <a:buNone/>
              </a:pPr>
              <a:r>
                <a:rPr b="0" i="0" lang="pt-BR" sz="700" u="none" cap="none" strike="noStrik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Filiada a AACSB - </a:t>
              </a:r>
              <a:r>
                <a:rPr b="0" i="1" lang="pt-BR" sz="700" u="none" cap="none" strike="noStrik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Association to Advance Collegiate Schools of Business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00"/>
                <a:buFont typeface="Open Sans"/>
                <a:buNone/>
              </a:pPr>
              <a:r>
                <a:t/>
              </a:r>
              <a:endParaRPr b="0" i="0" sz="7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00"/>
                <a:buFont typeface="Open Sans"/>
                <a:buNone/>
              </a:pPr>
              <a:r>
                <a:t/>
              </a:r>
              <a:endParaRPr b="0" i="0" sz="7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2" name="Google Shape;122;p2"/>
            <p:cNvSpPr txBox="1"/>
            <p:nvPr/>
          </p:nvSpPr>
          <p:spPr>
            <a:xfrm>
              <a:off x="7423986" y="4564476"/>
              <a:ext cx="1167689" cy="6309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700"/>
                <a:buFont typeface="Open Sans"/>
                <a:buNone/>
              </a:pPr>
              <a:r>
                <a:rPr b="0" i="0" lang="pt-BR" sz="700" u="none" cap="none" strike="noStrik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Credenciada ao </a:t>
              </a:r>
              <a:r>
                <a:rPr b="0" i="1" lang="pt-BR" sz="700" u="none" cap="none" strike="noStrik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Executive MBA Council</a:t>
              </a:r>
              <a:endParaRPr b="0" i="1" sz="7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700"/>
                <a:buFont typeface="Open Sans"/>
                <a:buNone/>
              </a:pPr>
              <a:r>
                <a:rPr b="0" i="0" lang="pt-BR" sz="700" u="none" cap="none" strike="noStrike">
                  <a:solidFill>
                    <a:srgbClr val="434343"/>
                  </a:solidFill>
                  <a:latin typeface="Open Sans"/>
                  <a:ea typeface="Open Sans"/>
                  <a:cs typeface="Open Sans"/>
                  <a:sym typeface="Open Sans"/>
                </a:rPr>
                <a:t> 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700"/>
                <a:buFont typeface="Open Sans"/>
                <a:buNone/>
              </a:pPr>
              <a:r>
                <a:t/>
              </a:r>
              <a:endParaRPr b="0" i="0" sz="7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6325635" y="3567007"/>
              <a:ext cx="980930" cy="9604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8726879" y="3567007"/>
              <a:ext cx="980930" cy="9604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9802545" y="3567007"/>
              <a:ext cx="980930" cy="96046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pic>
          <p:nvPicPr>
            <p:cNvPr descr="The Notion of the Hero Innovator is just a Myth | The GC Index Blog" id="126" name="Google Shape;126;p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359396" y="3923155"/>
              <a:ext cx="879759" cy="292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os líderes del futuro estudian un Executive MBA a los 38 años ..." id="127" name="Google Shape;127;p2"/>
            <p:cNvPicPr preferRelativeResize="0"/>
            <p:nvPr/>
          </p:nvPicPr>
          <p:blipFill rotWithShape="1">
            <a:blip r:embed="rId11">
              <a:alphaModFix/>
            </a:blip>
            <a:srcRect b="0" l="14891" r="13417" t="13069"/>
            <a:stretch/>
          </p:blipFill>
          <p:spPr>
            <a:xfrm>
              <a:off x="7541080" y="3707795"/>
              <a:ext cx="919220" cy="683549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</p:pic>
        <p:pic>
          <p:nvPicPr>
            <p:cNvPr descr="AACSB Business Education Alliance Member Vector Logo | Free ..." id="128" name="Google Shape;128;p2"/>
            <p:cNvPicPr preferRelativeResize="0"/>
            <p:nvPr/>
          </p:nvPicPr>
          <p:blipFill rotWithShape="1">
            <a:blip r:embed="rId12">
              <a:alphaModFix/>
            </a:blip>
            <a:srcRect b="31578" l="4285" r="3929" t="30400"/>
            <a:stretch/>
          </p:blipFill>
          <p:spPr>
            <a:xfrm>
              <a:off x="8757929" y="3869712"/>
              <a:ext cx="914370" cy="378764"/>
            </a:xfrm>
            <a:prstGeom prst="roundRect">
              <a:avLst>
                <a:gd fmla="val 29240" name="adj"/>
              </a:avLst>
            </a:prstGeom>
            <a:noFill/>
            <a:ln>
              <a:noFill/>
            </a:ln>
          </p:spPr>
        </p:pic>
        <p:pic>
          <p:nvPicPr>
            <p:cNvPr descr="EFMD Global logos - EFMD Global" id="129" name="Google Shape;129;p2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0088118" y="3719938"/>
              <a:ext cx="401917" cy="63094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0" name="Google Shape;130;p2"/>
          <p:cNvSpPr/>
          <p:nvPr/>
        </p:nvSpPr>
        <p:spPr>
          <a:xfrm>
            <a:off x="446334" y="1718717"/>
            <a:ext cx="1676428" cy="9979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50"/>
              <a:buFont typeface="Open Sans"/>
              <a:buNone/>
            </a:pPr>
            <a:r>
              <a:rPr b="1" i="0" lang="pt-BR" sz="105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BUSINESS SCHOOL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</a:pPr>
            <a:r>
              <a:rPr b="0" i="0" lang="pt-BR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Graduação, pós-graduação, MBA, Pós- MBA, Mestrado Profissional, Curso In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</a:pPr>
            <a:r>
              <a:rPr b="0" i="1" lang="pt-BR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Company</a:t>
            </a:r>
            <a:r>
              <a:rPr b="0" i="0" lang="pt-BR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e EAD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"/>
          <p:cNvSpPr/>
          <p:nvPr/>
        </p:nvSpPr>
        <p:spPr>
          <a:xfrm>
            <a:off x="2391976" y="1718717"/>
            <a:ext cx="1435353" cy="9979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50"/>
              <a:buFont typeface="Open Sans"/>
              <a:buNone/>
            </a:pPr>
            <a:r>
              <a:rPr b="1" i="0" lang="pt-BR" sz="105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CONSULTING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</a:pPr>
            <a:r>
              <a:rPr b="0" i="0" lang="pt-BR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Consultoria personalizada que oferece soluções baseadas em seu problema de negócio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"/>
          <p:cNvSpPr/>
          <p:nvPr/>
        </p:nvSpPr>
        <p:spPr>
          <a:xfrm>
            <a:off x="4125981" y="1718717"/>
            <a:ext cx="1597838" cy="9979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50"/>
              <a:buFont typeface="Open Sans"/>
              <a:buNone/>
            </a:pPr>
            <a:r>
              <a:rPr b="1" i="0" lang="pt-BR" sz="105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RESEARCH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Open Sans"/>
              <a:buNone/>
            </a:pPr>
            <a:r>
              <a:rPr b="0" i="0" lang="pt-BR" sz="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Atualização dos conhecimentos e do material didático oferecidos nas atividades de ensino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700910" y="1403239"/>
            <a:ext cx="366091" cy="366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76789" y="1381524"/>
            <a:ext cx="387806" cy="387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956047" y="1381524"/>
            <a:ext cx="387806" cy="38780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"/>
          <p:cNvSpPr/>
          <p:nvPr/>
        </p:nvSpPr>
        <p:spPr>
          <a:xfrm>
            <a:off x="481541" y="4190679"/>
            <a:ext cx="530719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201B1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DBD9"/>
              </a:buClr>
              <a:buSzPts val="1200"/>
              <a:buFont typeface="Open Sans"/>
              <a:buNone/>
            </a:pPr>
            <a:r>
              <a:rPr b="0" i="0" lang="pt-BR" sz="1200" u="none" cap="none" strike="noStrike">
                <a:solidFill>
                  <a:srgbClr val="6ADBD9"/>
                </a:solidFill>
                <a:latin typeface="Open Sans"/>
                <a:ea typeface="Open Sans"/>
                <a:cs typeface="Open Sans"/>
                <a:sym typeface="Open Sans"/>
              </a:rPr>
              <a:t>Líder em Educação Executiva</a:t>
            </a:r>
            <a:r>
              <a:rPr b="0" i="0" lang="pt-BR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, referência de ensino nos cursos de graduação, pós-graduação e MBA, tendo excelência nos programas de educação. Uma das principais </a:t>
            </a:r>
            <a:r>
              <a:rPr b="0" i="0" lang="pt-BR" sz="1200" u="none" cap="none" strike="noStrike">
                <a:solidFill>
                  <a:srgbClr val="6ADBD9"/>
                </a:solidFill>
                <a:latin typeface="Open Sans"/>
                <a:ea typeface="Open Sans"/>
                <a:cs typeface="Open Sans"/>
                <a:sym typeface="Open Sans"/>
              </a:rPr>
              <a:t>escolas de negócio do mundo</a:t>
            </a:r>
            <a:r>
              <a:rPr b="0" i="0" lang="pt-BR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, possuindo convênios internacionais com Universidades nos EUA, Europa e Ásia. +8.000 </a:t>
            </a:r>
            <a:r>
              <a:rPr b="0" i="0" lang="pt-BR" sz="1200" u="none" cap="none" strike="noStrike">
                <a:solidFill>
                  <a:srgbClr val="6ADBD9"/>
                </a:solidFill>
                <a:latin typeface="Open Sans"/>
                <a:ea typeface="Open Sans"/>
                <a:cs typeface="Open Sans"/>
                <a:sym typeface="Open Sans"/>
              </a:rPr>
              <a:t>projetos de consultorias</a:t>
            </a:r>
            <a:r>
              <a:rPr b="0" i="0" lang="pt-BR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em organizações públicas e privadas.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3"/>
          <p:cNvGrpSpPr/>
          <p:nvPr/>
        </p:nvGrpSpPr>
        <p:grpSpPr>
          <a:xfrm>
            <a:off x="3922644" y="2041859"/>
            <a:ext cx="8269356" cy="2225719"/>
            <a:chOff x="8497038" y="155404"/>
            <a:chExt cx="2827606" cy="2308431"/>
          </a:xfrm>
        </p:grpSpPr>
        <p:sp>
          <p:nvSpPr>
            <p:cNvPr id="142" name="Google Shape;142;p3"/>
            <p:cNvSpPr/>
            <p:nvPr/>
          </p:nvSpPr>
          <p:spPr>
            <a:xfrm>
              <a:off x="8497038" y="155404"/>
              <a:ext cx="2827606" cy="2308431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3" name="Google Shape;143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10554302" y="942454"/>
              <a:ext cx="749614" cy="14785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4" name="Google Shape;144;p3"/>
          <p:cNvSpPr txBox="1"/>
          <p:nvPr/>
        </p:nvSpPr>
        <p:spPr>
          <a:xfrm>
            <a:off x="277200" y="82800"/>
            <a:ext cx="6624736" cy="7132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</a:pPr>
            <a:r>
              <a:rPr b="0" i="0" lang="pt-BR" sz="24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LABDATA FIA </a:t>
            </a:r>
            <a:endParaRPr b="0" i="0" sz="24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DBD9"/>
              </a:buClr>
              <a:buSzPts val="1100"/>
              <a:buFont typeface="Open Sans"/>
              <a:buNone/>
            </a:pPr>
            <a:r>
              <a:rPr b="0" i="0" lang="pt-BR" sz="1100" u="none" cap="none" strike="noStrike">
                <a:solidFill>
                  <a:srgbClr val="6ADBD9"/>
                </a:solidFill>
                <a:latin typeface="Open Sans"/>
                <a:ea typeface="Open Sans"/>
                <a:cs typeface="Open Sans"/>
                <a:sym typeface="Open Sans"/>
              </a:rPr>
              <a:t>NOSSOS DIFERENCIAIS | </a:t>
            </a:r>
            <a:r>
              <a:rPr b="0" i="0" lang="pt-BR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QUEM SOMOS</a:t>
            </a:r>
            <a:r>
              <a:rPr b="0" i="0" lang="pt-BR" sz="1100" u="none" cap="none" strike="noStrike">
                <a:solidFill>
                  <a:srgbClr val="6ADBD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0" i="0" sz="11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" name="Google Shape;145;p3"/>
          <p:cNvSpPr/>
          <p:nvPr/>
        </p:nvSpPr>
        <p:spPr>
          <a:xfrm>
            <a:off x="277200" y="975537"/>
            <a:ext cx="1113031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"/>
              <a:buNone/>
            </a:pPr>
            <a:r>
              <a:rPr b="0" i="0" lang="pt-BR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 </a:t>
            </a:r>
            <a:r>
              <a:rPr b="1" i="0" lang="pt-BR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Laboratório de Análise de Dados </a:t>
            </a:r>
            <a:r>
              <a:rPr b="0" i="0" lang="pt-BR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– LABDATA é um Centro de Excelência que atua nas áreas de ensino, pesquisa e consultoria em análise de informação utilizando técnicas de</a:t>
            </a:r>
            <a:r>
              <a:rPr b="0" i="1" lang="pt-BR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1" lang="pt-BR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Big Data</a:t>
            </a:r>
            <a:r>
              <a:rPr b="0" i="0" lang="pt-BR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b="1" i="1" lang="pt-BR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Analytics</a:t>
            </a:r>
            <a:r>
              <a:rPr b="0" i="0" lang="pt-BR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e </a:t>
            </a:r>
            <a:r>
              <a:rPr b="1" i="0" lang="pt-BR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Inteligência Artificial</a:t>
            </a:r>
            <a:r>
              <a:rPr b="0" i="0" lang="pt-BR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3"/>
          <p:cNvSpPr/>
          <p:nvPr/>
        </p:nvSpPr>
        <p:spPr>
          <a:xfrm>
            <a:off x="4197107" y="2420000"/>
            <a:ext cx="7934274" cy="12926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Open Sans"/>
              <a:buNone/>
            </a:pPr>
            <a:r>
              <a:rPr b="0" i="0" lang="pt-BR" sz="1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 LABDATA é um dos pioneiros no lançamento dos cursos de </a:t>
            </a:r>
            <a:r>
              <a:rPr b="0" i="1" lang="pt-BR" sz="1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Big Data</a:t>
            </a:r>
            <a:r>
              <a:rPr b="0" i="0" lang="pt-BR" sz="1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e </a:t>
            </a:r>
            <a:r>
              <a:rPr b="0" i="1" lang="pt-BR" sz="1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Analytics</a:t>
            </a:r>
            <a:r>
              <a:rPr b="0" i="0" lang="pt-BR" sz="1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no Brasil.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Open Sans"/>
              <a:buNone/>
            </a:pPr>
            <a:r>
              <a:rPr b="0" i="0" lang="pt-BR" sz="1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Os diretores foram professores de grandes especialistas do mercado.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Open Sans"/>
              <a:buNone/>
            </a:pPr>
            <a:r>
              <a:rPr b="0" i="0" lang="pt-BR" sz="1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+10 anos de atuação.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Open Sans"/>
              <a:buNone/>
            </a:pPr>
            <a:r>
              <a:rPr b="0" i="0" lang="pt-BR" sz="1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+9000 alunos formados.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3"/>
          <p:cNvSpPr/>
          <p:nvPr/>
        </p:nvSpPr>
        <p:spPr>
          <a:xfrm>
            <a:off x="353370" y="4616563"/>
            <a:ext cx="5742630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Open Sans"/>
              <a:buNone/>
            </a:pPr>
            <a:r>
              <a:rPr b="1" i="0" lang="pt-BR" sz="1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Docentes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t/>
            </a:r>
            <a:endParaRPr b="1" i="0" sz="13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oto Sans Symbols"/>
              <a:buChar char="⮚"/>
            </a:pPr>
            <a:r>
              <a:rPr b="0" i="0" lang="pt-BR" sz="1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Sólida formação acadêmica: doutores e mestres em sua maioria;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oto Sans Symbols"/>
              <a:buChar char="⮚"/>
            </a:pPr>
            <a:r>
              <a:rPr b="0" i="0" lang="pt-BR" sz="1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Larga experiência de mercado na resolução de </a:t>
            </a:r>
            <a:r>
              <a:rPr b="0" i="1" lang="pt-BR" sz="1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cases;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oto Sans Symbols"/>
              <a:buChar char="⮚"/>
            </a:pPr>
            <a:r>
              <a:rPr b="0" i="0" lang="pt-BR" sz="1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Participação em congressos nacionais e internacionais;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oto Sans Symbols"/>
              <a:buChar char="⮚"/>
            </a:pPr>
            <a:r>
              <a:rPr b="0" i="0" lang="pt-BR" sz="1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Professor assistente que acompanha o aluno durante todo o curso.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3"/>
          <p:cNvSpPr/>
          <p:nvPr/>
        </p:nvSpPr>
        <p:spPr>
          <a:xfrm>
            <a:off x="6126096" y="4616563"/>
            <a:ext cx="5740348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Open Sans"/>
              <a:buNone/>
            </a:pPr>
            <a:r>
              <a:rPr b="1" i="0" lang="pt-BR" sz="1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Estrutura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t/>
            </a:r>
            <a:endParaRPr b="1" i="0" sz="13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oto Sans Symbols"/>
              <a:buChar char="⮚"/>
            </a:pPr>
            <a:r>
              <a:rPr b="0" i="0" lang="pt-BR" sz="1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100% das aulas realizadas em laboratórios;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oto Sans Symbols"/>
              <a:buChar char="⮚"/>
            </a:pPr>
            <a:r>
              <a:rPr b="0" i="0" lang="pt-BR" sz="1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Computadores para uso individual durante as aulas;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oto Sans Symbols"/>
              <a:buChar char="⮚"/>
            </a:pPr>
            <a:r>
              <a:rPr b="0" i="0" lang="pt-BR" sz="1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5 laboratórios de alta qualidade (investimento +R$2MM);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Noto Sans Symbols"/>
              <a:buChar char="⮚"/>
            </a:pPr>
            <a:r>
              <a:rPr b="0" i="0" lang="pt-BR" sz="13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2 unidades próximas à estação de metrô (com estacionamento).</a:t>
            </a:r>
            <a:endParaRPr b="0" i="0" sz="13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9" name="Google Shape;149;p3"/>
          <p:cNvGrpSpPr/>
          <p:nvPr/>
        </p:nvGrpSpPr>
        <p:grpSpPr>
          <a:xfrm>
            <a:off x="-12119" y="2041859"/>
            <a:ext cx="3934763" cy="2225719"/>
            <a:chOff x="-12119" y="2041859"/>
            <a:chExt cx="3934763" cy="2225719"/>
          </a:xfrm>
        </p:grpSpPr>
        <p:pic>
          <p:nvPicPr>
            <p:cNvPr id="150" name="Google Shape;150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2041859"/>
              <a:ext cx="3922644" cy="22257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" name="Google Shape;151;p3"/>
            <p:cNvSpPr/>
            <p:nvPr/>
          </p:nvSpPr>
          <p:spPr>
            <a:xfrm>
              <a:off x="-12119" y="3990579"/>
              <a:ext cx="2662013" cy="2615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Open Sans"/>
                <a:buNone/>
              </a:pPr>
              <a:r>
                <a:rPr b="0" i="0" lang="pt-BR" sz="11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Profª Drª Alessandra Montini</a:t>
              </a:r>
              <a:endPara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2" name="Google Shape;152;p3"/>
          <p:cNvSpPr txBox="1"/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DBD9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6ADB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"/>
          <p:cNvSpPr txBox="1"/>
          <p:nvPr/>
        </p:nvSpPr>
        <p:spPr>
          <a:xfrm>
            <a:off x="277200" y="82800"/>
            <a:ext cx="6624736" cy="7132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</a:pPr>
            <a:r>
              <a:rPr b="0" i="0" lang="pt-BR" sz="24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Corpo Diretivo</a:t>
            </a:r>
            <a:endParaRPr b="0" i="0" sz="24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DBD9"/>
              </a:buClr>
              <a:buSzPts val="1100"/>
              <a:buFont typeface="Open Sans"/>
              <a:buNone/>
            </a:pPr>
            <a:r>
              <a:rPr b="0" i="0" lang="pt-BR" sz="1100" u="none" cap="none" strike="noStrike">
                <a:solidFill>
                  <a:srgbClr val="6ADBD9"/>
                </a:solidFill>
                <a:latin typeface="Open Sans"/>
                <a:ea typeface="Open Sans"/>
                <a:cs typeface="Open Sans"/>
                <a:sym typeface="Open Sans"/>
              </a:rPr>
              <a:t>COORDENADORES  DO LABDATA | </a:t>
            </a:r>
            <a:r>
              <a:rPr b="0" i="0" lang="pt-BR" sz="11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ATUAÇÃO ACADÊMICA E PROFISSIONAL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p4"/>
          <p:cNvPicPr preferRelativeResize="0"/>
          <p:nvPr/>
        </p:nvPicPr>
        <p:blipFill rotWithShape="1">
          <a:blip r:embed="rId3">
            <a:alphaModFix/>
          </a:blip>
          <a:srcRect b="533" l="35406" r="0" t="0"/>
          <a:stretch/>
        </p:blipFill>
        <p:spPr>
          <a:xfrm>
            <a:off x="-880732" y="1324103"/>
            <a:ext cx="4920119" cy="505085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4"/>
          <p:cNvSpPr txBox="1"/>
          <p:nvPr/>
        </p:nvSpPr>
        <p:spPr>
          <a:xfrm>
            <a:off x="3224463" y="2326836"/>
            <a:ext cx="7900736" cy="2492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Diretora do LABDATA-FIA, apaixonada por dados e pela arte de lecionar. Tem muito orgulho de ter criado na FIA cinco laboratórios para as aulas de Big Data e Inteligência Artificial. Possui mais de 20 anos de trajetória nas áreas de Data Mining, Big Data, Inteligência Artificial e Analytics. Cientista de dados com carreira realizada na Universidade de São Paulo. Graduada e mestra em Estatística Aplicada pelo IME-USP e doutora pela FEA-USP. Com muita dedicação chegou ao cargo de professora e pesquisadora na FEA-USP, ganhou mais de 30 prêmios de excelência acadêmica pela FEA-USP e mais de 30 prêmios de excelência acadêmica como professora dos cursos de MBA da FIA. Orienta alunos de mestrado e de doutorado na FEA-USP. Parecerista da FAPESP e colunista de grandes portais de tecnologia.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" name="Google Shape;160;p4"/>
          <p:cNvSpPr txBox="1"/>
          <p:nvPr/>
        </p:nvSpPr>
        <p:spPr>
          <a:xfrm>
            <a:off x="3103417" y="1631369"/>
            <a:ext cx="802178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</a:pPr>
            <a:r>
              <a:rPr b="1" i="0" lang="pt-BR" sz="24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PROFA</a:t>
            </a:r>
            <a:r>
              <a:rPr b="1" i="0" lang="pt-BR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b="1" i="0" lang="pt-BR" sz="24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DRA</a:t>
            </a:r>
            <a:r>
              <a:rPr b="1" i="0" lang="pt-BR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b="1" i="0" lang="pt-BR" sz="24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ALESSANDRA</a:t>
            </a:r>
            <a:r>
              <a:rPr b="1" i="0" lang="pt-BR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0" lang="pt-BR" sz="24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DE</a:t>
            </a:r>
            <a:r>
              <a:rPr b="1" i="0" lang="pt-BR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0" lang="pt-BR" sz="24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ÁVILA</a:t>
            </a:r>
            <a:r>
              <a:rPr b="1" i="0" lang="pt-BR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0" lang="pt-BR" sz="24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MONTINI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"/>
          <p:cNvSpPr/>
          <p:nvPr/>
        </p:nvSpPr>
        <p:spPr>
          <a:xfrm>
            <a:off x="5576477" y="1241469"/>
            <a:ext cx="2027520" cy="4735800"/>
          </a:xfrm>
          <a:prstGeom prst="roundRect">
            <a:avLst>
              <a:gd fmla="val 3630" name="adj"/>
            </a:avLst>
          </a:prstGeom>
          <a:solidFill>
            <a:srgbClr val="FFFFFF"/>
          </a:solidFill>
          <a:ln cap="flat" cmpd="sng" w="25550">
            <a:solidFill>
              <a:srgbClr val="77D1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5"/>
          <p:cNvSpPr/>
          <p:nvPr/>
        </p:nvSpPr>
        <p:spPr>
          <a:xfrm>
            <a:off x="8304120" y="3546000"/>
            <a:ext cx="2027520" cy="2340720"/>
          </a:xfrm>
          <a:prstGeom prst="roundRect">
            <a:avLst>
              <a:gd fmla="val 3630" name="adj"/>
            </a:avLst>
          </a:prstGeom>
          <a:solidFill>
            <a:srgbClr val="FFFFFF"/>
          </a:solidFill>
          <a:ln cap="flat" cmpd="sng" w="25550">
            <a:solidFill>
              <a:srgbClr val="77D1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5"/>
          <p:cNvSpPr/>
          <p:nvPr/>
        </p:nvSpPr>
        <p:spPr>
          <a:xfrm>
            <a:off x="8304120" y="1241640"/>
            <a:ext cx="2027520" cy="1873800"/>
          </a:xfrm>
          <a:prstGeom prst="roundRect">
            <a:avLst>
              <a:gd fmla="val 3630" name="adj"/>
            </a:avLst>
          </a:prstGeom>
          <a:solidFill>
            <a:srgbClr val="FFFFFF"/>
          </a:solidFill>
          <a:ln cap="flat" cmpd="sng" w="25550">
            <a:solidFill>
              <a:srgbClr val="77D1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8" name="Google Shape;168;p5"/>
          <p:cNvGrpSpPr/>
          <p:nvPr/>
        </p:nvGrpSpPr>
        <p:grpSpPr>
          <a:xfrm>
            <a:off x="0" y="1037686"/>
            <a:ext cx="2679268" cy="5381402"/>
            <a:chOff x="0" y="1037686"/>
            <a:chExt cx="2679268" cy="5381402"/>
          </a:xfrm>
        </p:grpSpPr>
        <p:sp>
          <p:nvSpPr>
            <p:cNvPr id="169" name="Google Shape;169;p5"/>
            <p:cNvSpPr/>
            <p:nvPr/>
          </p:nvSpPr>
          <p:spPr>
            <a:xfrm>
              <a:off x="0" y="1037686"/>
              <a:ext cx="475488" cy="5381402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0" y="4943855"/>
              <a:ext cx="326136" cy="147523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0" y="1269225"/>
              <a:ext cx="2679268" cy="4913195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5"/>
          <p:cNvSpPr txBox="1"/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DBD9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6ADB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5"/>
          <p:cNvSpPr txBox="1"/>
          <p:nvPr/>
        </p:nvSpPr>
        <p:spPr>
          <a:xfrm>
            <a:off x="347536" y="82800"/>
            <a:ext cx="6624736" cy="7132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</a:pPr>
            <a:r>
              <a:rPr b="0" i="0" lang="pt-BR" sz="2400" u="none" cap="none" strike="noStrike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Conteúdo Programático</a:t>
            </a:r>
            <a:endParaRPr b="0" i="0" sz="1100" u="none" cap="none" strike="noStrike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8691120" y="3317400"/>
            <a:ext cx="1332360" cy="170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">
            <a:noAutofit/>
          </a:bodyPr>
          <a:lstStyle/>
          <a:p>
            <a:pPr indent="0" lvl="0" marL="0" marR="0" rtl="0" algn="ctr">
              <a:lnSpc>
                <a:spcPct val="114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PROJETO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2978640" y="1246680"/>
            <a:ext cx="2027520" cy="4735800"/>
          </a:xfrm>
          <a:prstGeom prst="roundRect">
            <a:avLst>
              <a:gd fmla="val 3630" name="adj"/>
            </a:avLst>
          </a:prstGeom>
          <a:solidFill>
            <a:srgbClr val="FFFFFF"/>
          </a:solidFill>
          <a:ln cap="flat" cmpd="sng" w="25550">
            <a:solidFill>
              <a:srgbClr val="77D1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5"/>
          <p:cNvSpPr/>
          <p:nvPr/>
        </p:nvSpPr>
        <p:spPr>
          <a:xfrm>
            <a:off x="3267720" y="2045520"/>
            <a:ext cx="1332360" cy="170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">
            <a:noAutofit/>
          </a:bodyPr>
          <a:lstStyle/>
          <a:p>
            <a:pPr indent="0" lvl="0" marL="0" marR="0" rtl="0" algn="ctr">
              <a:lnSpc>
                <a:spcPct val="114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5"/>
          <p:cNvSpPr/>
          <p:nvPr/>
        </p:nvSpPr>
        <p:spPr>
          <a:xfrm>
            <a:off x="9055080" y="1855800"/>
            <a:ext cx="455760" cy="4536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5"/>
          <p:cNvSpPr/>
          <p:nvPr/>
        </p:nvSpPr>
        <p:spPr>
          <a:xfrm>
            <a:off x="8983800" y="2351160"/>
            <a:ext cx="878400" cy="17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">
            <a:noAutofit/>
          </a:bodyPr>
          <a:lstStyle/>
          <a:p>
            <a:pPr indent="0" lvl="0" marL="1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PYTHON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5"/>
          <p:cNvSpPr/>
          <p:nvPr/>
        </p:nvSpPr>
        <p:spPr>
          <a:xfrm>
            <a:off x="3711240" y="3732480"/>
            <a:ext cx="437400" cy="47592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5"/>
          <p:cNvSpPr/>
          <p:nvPr/>
        </p:nvSpPr>
        <p:spPr>
          <a:xfrm>
            <a:off x="3411720" y="4354560"/>
            <a:ext cx="1022760" cy="34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600">
            <a:noAutofit/>
          </a:bodyPr>
          <a:lstStyle/>
          <a:p>
            <a:pPr indent="0" lvl="0" marL="12600" marR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600" marR="0" rtl="0" algn="ctr">
              <a:lnSpc>
                <a:spcPct val="11772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LEARNING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5"/>
          <p:cNvSpPr/>
          <p:nvPr/>
        </p:nvSpPr>
        <p:spPr>
          <a:xfrm>
            <a:off x="3358080" y="5455080"/>
            <a:ext cx="1464120" cy="344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">
            <a:noAutofit/>
          </a:bodyPr>
          <a:lstStyle/>
          <a:p>
            <a:pPr indent="0" lvl="0" marL="1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5"/>
          <p:cNvSpPr/>
          <p:nvPr/>
        </p:nvSpPr>
        <p:spPr>
          <a:xfrm>
            <a:off x="3534840" y="4953240"/>
            <a:ext cx="688320" cy="4464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5"/>
          <p:cNvSpPr/>
          <p:nvPr/>
        </p:nvSpPr>
        <p:spPr>
          <a:xfrm>
            <a:off x="6408360" y="1394280"/>
            <a:ext cx="360000" cy="37476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5"/>
          <p:cNvSpPr/>
          <p:nvPr/>
        </p:nvSpPr>
        <p:spPr>
          <a:xfrm>
            <a:off x="6358680" y="1787760"/>
            <a:ext cx="694800" cy="17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">
            <a:noAutofit/>
          </a:bodyPr>
          <a:lstStyle/>
          <a:p>
            <a:pPr indent="0" lvl="0" marL="1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CLOUD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5"/>
          <p:cNvSpPr/>
          <p:nvPr/>
        </p:nvSpPr>
        <p:spPr>
          <a:xfrm>
            <a:off x="6283440" y="2138400"/>
            <a:ext cx="605160" cy="45972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5"/>
          <p:cNvSpPr/>
          <p:nvPr/>
        </p:nvSpPr>
        <p:spPr>
          <a:xfrm>
            <a:off x="6274800" y="2711880"/>
            <a:ext cx="994680" cy="17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">
            <a:noAutofit/>
          </a:bodyPr>
          <a:lstStyle/>
          <a:p>
            <a:pPr indent="0" lvl="0" marL="1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HADOOP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5"/>
          <p:cNvSpPr/>
          <p:nvPr/>
        </p:nvSpPr>
        <p:spPr>
          <a:xfrm>
            <a:off x="6347160" y="3096360"/>
            <a:ext cx="448200" cy="44532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5"/>
          <p:cNvSpPr/>
          <p:nvPr/>
        </p:nvSpPr>
        <p:spPr>
          <a:xfrm>
            <a:off x="6358680" y="3598920"/>
            <a:ext cx="982800" cy="17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">
            <a:noAutofit/>
          </a:bodyPr>
          <a:lstStyle/>
          <a:p>
            <a:pPr indent="0" lvl="0" marL="1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SPARK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5"/>
          <p:cNvSpPr/>
          <p:nvPr/>
        </p:nvSpPr>
        <p:spPr>
          <a:xfrm>
            <a:off x="6399360" y="3971880"/>
            <a:ext cx="425520" cy="36432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5"/>
          <p:cNvSpPr/>
          <p:nvPr/>
        </p:nvSpPr>
        <p:spPr>
          <a:xfrm>
            <a:off x="6119280" y="4531320"/>
            <a:ext cx="144108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0600">
            <a:noAutofit/>
          </a:bodyPr>
          <a:lstStyle/>
          <a:p>
            <a:pPr indent="-230760" lvl="0" marL="245160" marR="0" rtl="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INGESTÃO DE  DADOS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5"/>
          <p:cNvSpPr/>
          <p:nvPr/>
        </p:nvSpPr>
        <p:spPr>
          <a:xfrm>
            <a:off x="6402240" y="5050440"/>
            <a:ext cx="367560" cy="4158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5"/>
          <p:cNvSpPr/>
          <p:nvPr/>
        </p:nvSpPr>
        <p:spPr>
          <a:xfrm>
            <a:off x="6334920" y="5572080"/>
            <a:ext cx="790560" cy="17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">
            <a:noAutofit/>
          </a:bodyPr>
          <a:lstStyle/>
          <a:p>
            <a:pPr indent="0" lvl="0" marL="1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No SQL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5"/>
          <p:cNvSpPr/>
          <p:nvPr/>
        </p:nvSpPr>
        <p:spPr>
          <a:xfrm>
            <a:off x="9018720" y="4795560"/>
            <a:ext cx="637200" cy="6372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5"/>
          <p:cNvSpPr/>
          <p:nvPr/>
        </p:nvSpPr>
        <p:spPr>
          <a:xfrm>
            <a:off x="8796960" y="5488560"/>
            <a:ext cx="1534680" cy="17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">
            <a:noAutofit/>
          </a:bodyPr>
          <a:lstStyle/>
          <a:p>
            <a:pPr indent="0" lvl="0" marL="1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PROJETO FINAL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/>
          <p:nvPr/>
        </p:nvSpPr>
        <p:spPr>
          <a:xfrm>
            <a:off x="3267720" y="3133080"/>
            <a:ext cx="1332360" cy="343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">
            <a:noAutofit/>
          </a:bodyPr>
          <a:lstStyle/>
          <a:p>
            <a:pPr indent="0" lvl="0" marL="0" marR="0" rtl="0" algn="ctr">
              <a:lnSpc>
                <a:spcPct val="114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ESTATÍSTICA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4636"/>
              </a:lnSpc>
              <a:spcBef>
                <a:spcPts val="99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APLICADA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726360" y="2601000"/>
            <a:ext cx="412560" cy="41256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5"/>
          <p:cNvSpPr/>
          <p:nvPr/>
        </p:nvSpPr>
        <p:spPr>
          <a:xfrm>
            <a:off x="3256920" y="986400"/>
            <a:ext cx="1332360" cy="170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">
            <a:noAutofit/>
          </a:bodyPr>
          <a:lstStyle/>
          <a:p>
            <a:pPr indent="0" lvl="0" marL="0" marR="0" rtl="0" algn="ctr">
              <a:lnSpc>
                <a:spcPct val="114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5"/>
          <p:cNvSpPr/>
          <p:nvPr/>
        </p:nvSpPr>
        <p:spPr>
          <a:xfrm>
            <a:off x="5938200" y="988920"/>
            <a:ext cx="1332360" cy="170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">
            <a:noAutofit/>
          </a:bodyPr>
          <a:lstStyle/>
          <a:p>
            <a:pPr indent="0" lvl="0" marL="0" marR="0" rtl="0" algn="ctr">
              <a:lnSpc>
                <a:spcPct val="114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TECNOLOGIA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5"/>
          <p:cNvSpPr/>
          <p:nvPr/>
        </p:nvSpPr>
        <p:spPr>
          <a:xfrm>
            <a:off x="8709840" y="983880"/>
            <a:ext cx="1332360" cy="170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">
            <a:noAutofit/>
          </a:bodyPr>
          <a:lstStyle/>
          <a:p>
            <a:pPr indent="0" lvl="0" marL="0" marR="0" rtl="0" algn="ctr">
              <a:lnSpc>
                <a:spcPct val="114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LINGUAGEM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5"/>
          <p:cNvSpPr/>
          <p:nvPr/>
        </p:nvSpPr>
        <p:spPr>
          <a:xfrm>
            <a:off x="8709840" y="4361400"/>
            <a:ext cx="1728360" cy="344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">
            <a:noAutofit/>
          </a:bodyPr>
          <a:lstStyle/>
          <a:p>
            <a:pPr indent="0" lvl="0" marL="1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PROJETO ANALYTICS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9090360" y="3828960"/>
            <a:ext cx="494640" cy="49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688200" y="1413720"/>
            <a:ext cx="535320" cy="535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"/>
          <p:cNvSpPr/>
          <p:nvPr/>
        </p:nvSpPr>
        <p:spPr>
          <a:xfrm>
            <a:off x="4311539" y="555005"/>
            <a:ext cx="7093121" cy="4339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libri"/>
              <a:buAutoNum type="arabicPeriod"/>
            </a:pPr>
            <a:r>
              <a:rPr b="0" i="0" lang="pt-BR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Projeto definição</a:t>
            </a:r>
            <a:endParaRPr b="0" i="0" sz="12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libri"/>
              <a:buAutoNum type="arabicPeriod"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Fases </a:t>
            </a:r>
            <a:r>
              <a:rPr b="0" i="0" lang="pt-BR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do Projeto</a:t>
            </a:r>
            <a:endParaRPr b="0" i="0" sz="12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00050" lvl="1" marL="857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libri"/>
              <a:buAutoNum type="romanLcPeriod"/>
            </a:pPr>
            <a:r>
              <a:rPr b="0" i="0" lang="pt-BR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Ingestão</a:t>
            </a:r>
            <a:endParaRPr b="0" i="0" sz="12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00050" lvl="1" marL="857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libri"/>
              <a:buAutoNum type="romanLcPeriod"/>
            </a:pPr>
            <a:r>
              <a:rPr b="0" i="0" lang="pt-BR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Armazenamento</a:t>
            </a:r>
            <a:endParaRPr b="0" i="0" sz="12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00050" lvl="1" marL="857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AutoNum type="romanLcPeriod"/>
            </a:pPr>
            <a:r>
              <a:rPr b="0" i="0" lang="pt-BR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Exploração</a:t>
            </a:r>
            <a:endParaRPr b="0" i="0" sz="12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00050" lvl="1" marL="857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AutoNum type="romanLcPeriod"/>
            </a:pPr>
            <a:r>
              <a:rPr b="0" i="0" lang="pt-BR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Processamento</a:t>
            </a:r>
            <a:endParaRPr b="0" i="0" sz="12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3. </a:t>
            </a:r>
            <a:r>
              <a:rPr b="0" i="0" lang="pt-BR" sz="12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Apresentação do projeto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6"/>
          <p:cNvSpPr txBox="1"/>
          <p:nvPr/>
        </p:nvSpPr>
        <p:spPr>
          <a:xfrm>
            <a:off x="895843" y="414356"/>
            <a:ext cx="2798149" cy="498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DBD9"/>
              </a:buClr>
              <a:buSzPts val="2400"/>
              <a:buFont typeface="Open Sans"/>
              <a:buNone/>
            </a:pPr>
            <a:r>
              <a:rPr b="0" i="0" lang="pt-BR" sz="2400" u="none" cap="none" strike="noStrike">
                <a:solidFill>
                  <a:srgbClr val="6ADBD9"/>
                </a:solidFill>
                <a:latin typeface="Open Sans"/>
                <a:ea typeface="Open Sans"/>
                <a:cs typeface="Open Sans"/>
                <a:sym typeface="Open Sans"/>
              </a:rPr>
              <a:t>Conteúdo da Aula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9" name="Google Shape;209;p6"/>
          <p:cNvCxnSpPr>
            <a:stCxn id="210" idx="4"/>
          </p:cNvCxnSpPr>
          <p:nvPr/>
        </p:nvCxnSpPr>
        <p:spPr>
          <a:xfrm>
            <a:off x="4040538" y="779165"/>
            <a:ext cx="0" cy="38775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0" name="Google Shape;210;p6"/>
          <p:cNvSpPr/>
          <p:nvPr/>
        </p:nvSpPr>
        <p:spPr>
          <a:xfrm>
            <a:off x="3967682" y="633391"/>
            <a:ext cx="145712" cy="145774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6ADBD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1" name="Google Shape;211;p6"/>
          <p:cNvSpPr/>
          <p:nvPr/>
        </p:nvSpPr>
        <p:spPr>
          <a:xfrm>
            <a:off x="3967682" y="2412488"/>
            <a:ext cx="145800" cy="1458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6ADBD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2" name="Google Shape;212;p6"/>
          <p:cNvSpPr txBox="1"/>
          <p:nvPr/>
        </p:nvSpPr>
        <p:spPr>
          <a:xfrm>
            <a:off x="11432370" y="379620"/>
            <a:ext cx="39971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6ADBD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6ADB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6"/>
          <p:cNvSpPr/>
          <p:nvPr/>
        </p:nvSpPr>
        <p:spPr>
          <a:xfrm>
            <a:off x="11543246" y="419377"/>
            <a:ext cx="274983" cy="251791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12700">
            <a:solidFill>
              <a:srgbClr val="6ADBD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ADB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6"/>
          <p:cNvSpPr/>
          <p:nvPr/>
        </p:nvSpPr>
        <p:spPr>
          <a:xfrm>
            <a:off x="3967682" y="1185471"/>
            <a:ext cx="145712" cy="145774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rgbClr val="6ADBD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" name="Google Shape;215;p6"/>
          <p:cNvSpPr txBox="1"/>
          <p:nvPr>
            <p:ph idx="10" type="dt"/>
          </p:nvPr>
        </p:nvSpPr>
        <p:spPr>
          <a:xfrm>
            <a:off x="278295" y="6356349"/>
            <a:ext cx="44045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DBD9"/>
              </a:buClr>
              <a:buSzPts val="1200"/>
              <a:buFont typeface="Open Sans"/>
              <a:buNone/>
            </a:pPr>
            <a:r>
              <a:rPr b="0" i="0" lang="pt-BR" sz="1200" u="none" cap="none" strike="noStrike">
                <a:solidFill>
                  <a:srgbClr val="6ADBD9"/>
                </a:solidFill>
                <a:latin typeface="Open Sans"/>
                <a:ea typeface="Open Sans"/>
                <a:cs typeface="Open Sans"/>
                <a:sym typeface="Open Sans"/>
              </a:rPr>
              <a:t>@2023 LABDATA FIA. </a:t>
            </a:r>
            <a:r>
              <a:rPr b="0" i="0" lang="pt-BR" sz="1200" u="none" cap="none" strike="noStrike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Copyright all rights reserved.                                             </a:t>
            </a:r>
            <a:endParaRPr b="0" i="0" sz="1200" u="none" cap="none" strike="noStrike">
              <a:solidFill>
                <a:srgbClr val="DDDDD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7"/>
          <p:cNvSpPr txBox="1"/>
          <p:nvPr/>
        </p:nvSpPr>
        <p:spPr>
          <a:xfrm>
            <a:off x="11436626" y="379620"/>
            <a:ext cx="3942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6ADBD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6ADB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7"/>
          <p:cNvSpPr/>
          <p:nvPr/>
        </p:nvSpPr>
        <p:spPr>
          <a:xfrm>
            <a:off x="11529391" y="419377"/>
            <a:ext cx="274983" cy="251791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12700">
            <a:solidFill>
              <a:srgbClr val="6ADBD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ADB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7"/>
          <p:cNvSpPr txBox="1"/>
          <p:nvPr>
            <p:ph idx="10" type="dt"/>
          </p:nvPr>
        </p:nvSpPr>
        <p:spPr>
          <a:xfrm>
            <a:off x="278296" y="635634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DBD9"/>
              </a:buClr>
              <a:buSzPts val="1200"/>
              <a:buFont typeface="Open Sans"/>
              <a:buNone/>
            </a:pPr>
            <a:r>
              <a:rPr b="0" i="0" lang="pt-BR" sz="1200" u="none" cap="none" strike="noStrike">
                <a:solidFill>
                  <a:srgbClr val="6ADBD9"/>
                </a:solidFill>
                <a:latin typeface="Open Sans"/>
                <a:ea typeface="Open Sans"/>
                <a:cs typeface="Open Sans"/>
                <a:sym typeface="Open Sans"/>
              </a:rPr>
              <a:t>@2023 LABDATA FIA. </a:t>
            </a:r>
            <a:r>
              <a:rPr b="0" i="0" lang="pt-BR" sz="1200" u="none" cap="none" strike="noStrike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Copyright all rights reserved.</a:t>
            </a:r>
            <a:endParaRPr/>
          </a:p>
        </p:txBody>
      </p:sp>
      <p:sp>
        <p:nvSpPr>
          <p:cNvPr id="223" name="Google Shape;223;p7"/>
          <p:cNvSpPr txBox="1"/>
          <p:nvPr/>
        </p:nvSpPr>
        <p:spPr>
          <a:xfrm>
            <a:off x="278296" y="82800"/>
            <a:ext cx="6624736" cy="7132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</a:pPr>
            <a:r>
              <a:rPr b="0" i="0" lang="pt-BR" sz="24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Projeto</a:t>
            </a:r>
            <a:endParaRPr b="0" i="1" sz="24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DBD9"/>
              </a:buClr>
              <a:buSzPts val="1100"/>
              <a:buFont typeface="Open Sans"/>
              <a:buNone/>
            </a:pPr>
            <a:r>
              <a:rPr b="0" i="0" lang="pt-BR" sz="1100" u="none" cap="none" strike="noStrike">
                <a:solidFill>
                  <a:srgbClr val="6ADBD9"/>
                </a:solidFill>
                <a:latin typeface="Open Sans"/>
                <a:ea typeface="Open Sans"/>
                <a:cs typeface="Open Sans"/>
                <a:sym typeface="Open Sans"/>
              </a:rPr>
              <a:t>1.  INTRODUÇÃO</a:t>
            </a:r>
            <a:endParaRPr b="0" i="0" sz="11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" name="Google Shape;224;p7"/>
          <p:cNvSpPr/>
          <p:nvPr/>
        </p:nvSpPr>
        <p:spPr>
          <a:xfrm>
            <a:off x="0" y="2016492"/>
            <a:ext cx="8865703" cy="2224918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7"/>
          <p:cNvSpPr txBox="1"/>
          <p:nvPr/>
        </p:nvSpPr>
        <p:spPr>
          <a:xfrm>
            <a:off x="164896" y="2097696"/>
            <a:ext cx="85359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Projeto 1 -</a:t>
            </a:r>
            <a:r>
              <a:rPr b="1"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Fase 1</a:t>
            </a:r>
            <a:endParaRPr b="1" i="0" sz="16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Definição de um problema.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Definição da ingestão de dados (local de origem, pode já existir ou pode ser gerado ).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Definição da arquitetura (o desenho deve conter no </a:t>
            </a:r>
            <a:r>
              <a:rPr lang="pt-BR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mínimo duas partes do todo ingestão e armazenamento</a:t>
            </a:r>
            <a:r>
              <a:rPr lang="pt-BR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)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Subir a arquitetura no Git.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Realizar a ingestão  e armazenar.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6" name="Google Shape;22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14796" y="1929610"/>
            <a:ext cx="2414744" cy="2311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03dd1617e_0_1"/>
          <p:cNvSpPr txBox="1"/>
          <p:nvPr/>
        </p:nvSpPr>
        <p:spPr>
          <a:xfrm>
            <a:off x="11436626" y="379620"/>
            <a:ext cx="394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6ADBD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6ADB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2503dd1617e_0_1"/>
          <p:cNvSpPr/>
          <p:nvPr/>
        </p:nvSpPr>
        <p:spPr>
          <a:xfrm>
            <a:off x="11529391" y="419377"/>
            <a:ext cx="275100" cy="2517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12700">
            <a:solidFill>
              <a:srgbClr val="6ADBD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ADB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2503dd1617e_0_1"/>
          <p:cNvSpPr txBox="1"/>
          <p:nvPr>
            <p:ph idx="10" type="dt"/>
          </p:nvPr>
        </p:nvSpPr>
        <p:spPr>
          <a:xfrm>
            <a:off x="278296" y="6356349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DBD9"/>
              </a:buClr>
              <a:buSzPts val="1200"/>
              <a:buFont typeface="Open Sans"/>
              <a:buNone/>
            </a:pPr>
            <a:r>
              <a:rPr b="0" i="0" lang="pt-BR" sz="1200" u="none" cap="none" strike="noStrike">
                <a:solidFill>
                  <a:srgbClr val="6ADBD9"/>
                </a:solidFill>
                <a:latin typeface="Open Sans"/>
                <a:ea typeface="Open Sans"/>
                <a:cs typeface="Open Sans"/>
                <a:sym typeface="Open Sans"/>
              </a:rPr>
              <a:t>@2023 LABDATA FIA. </a:t>
            </a:r>
            <a:r>
              <a:rPr b="0" i="0" lang="pt-BR" sz="1200" u="none" cap="none" strike="noStrike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Copyright all rights reserved.</a:t>
            </a:r>
            <a:endParaRPr/>
          </a:p>
        </p:txBody>
      </p:sp>
      <p:sp>
        <p:nvSpPr>
          <p:cNvPr id="234" name="Google Shape;234;g2503dd1617e_0_1"/>
          <p:cNvSpPr txBox="1"/>
          <p:nvPr/>
        </p:nvSpPr>
        <p:spPr>
          <a:xfrm>
            <a:off x="278296" y="82800"/>
            <a:ext cx="66246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</a:pPr>
            <a:r>
              <a:rPr b="0" i="0" lang="pt-BR" sz="24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Projeto</a:t>
            </a:r>
            <a:endParaRPr b="0" i="1" sz="24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DBD9"/>
              </a:buClr>
              <a:buSzPts val="1100"/>
              <a:buFont typeface="Open Sans"/>
              <a:buNone/>
            </a:pPr>
            <a:r>
              <a:rPr b="0" i="0" lang="pt-BR" sz="1100" u="none" cap="none" strike="noStrike">
                <a:solidFill>
                  <a:srgbClr val="6ADBD9"/>
                </a:solidFill>
                <a:latin typeface="Open Sans"/>
                <a:ea typeface="Open Sans"/>
                <a:cs typeface="Open Sans"/>
                <a:sym typeface="Open Sans"/>
              </a:rPr>
              <a:t>1.  INTRODUÇÃO</a:t>
            </a:r>
            <a:endParaRPr b="0" i="0" sz="11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" name="Google Shape;235;g2503dd1617e_0_1"/>
          <p:cNvSpPr/>
          <p:nvPr/>
        </p:nvSpPr>
        <p:spPr>
          <a:xfrm>
            <a:off x="0" y="2016492"/>
            <a:ext cx="8865600" cy="22248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2503dd1617e_0_1"/>
          <p:cNvSpPr txBox="1"/>
          <p:nvPr/>
        </p:nvSpPr>
        <p:spPr>
          <a:xfrm>
            <a:off x="164896" y="2097696"/>
            <a:ext cx="85359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Projeto 1  -</a:t>
            </a:r>
            <a:r>
              <a:rPr b="1" lang="pt-BR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Fase 2</a:t>
            </a:r>
            <a:endParaRPr b="1" i="0" sz="16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Explorar os dados.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Processar e evoluir os dados nas camadas.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Apresentar.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7" name="Google Shape;237;g2503dd1617e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14796" y="1929610"/>
            <a:ext cx="2414744" cy="2311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"/>
          <p:cNvSpPr txBox="1"/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6ADBD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6ADB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9"/>
          <p:cNvSpPr/>
          <p:nvPr/>
        </p:nvSpPr>
        <p:spPr>
          <a:xfrm>
            <a:off x="11529391" y="419377"/>
            <a:ext cx="274983" cy="251791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12700">
            <a:solidFill>
              <a:srgbClr val="6ADBD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ADB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9"/>
          <p:cNvSpPr txBox="1"/>
          <p:nvPr>
            <p:ph idx="10" type="dt"/>
          </p:nvPr>
        </p:nvSpPr>
        <p:spPr>
          <a:xfrm>
            <a:off x="278296" y="635634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DBD9"/>
              </a:buClr>
              <a:buSzPts val="1200"/>
              <a:buFont typeface="Open Sans"/>
              <a:buNone/>
            </a:pPr>
            <a:r>
              <a:rPr b="0" i="0" lang="pt-BR" sz="1200" u="none" cap="none" strike="noStrike">
                <a:solidFill>
                  <a:srgbClr val="6ADBD9"/>
                </a:solidFill>
                <a:latin typeface="Open Sans"/>
                <a:ea typeface="Open Sans"/>
                <a:cs typeface="Open Sans"/>
                <a:sym typeface="Open Sans"/>
              </a:rPr>
              <a:t>@2023 LABDATA FIA. </a:t>
            </a:r>
            <a:r>
              <a:rPr b="0" i="0" lang="pt-BR" sz="1200" u="none" cap="none" strike="noStrike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Copyright all rights reserved.</a:t>
            </a:r>
            <a:endParaRPr/>
          </a:p>
        </p:txBody>
      </p:sp>
      <p:sp>
        <p:nvSpPr>
          <p:cNvPr id="245" name="Google Shape;245;p9"/>
          <p:cNvSpPr/>
          <p:nvPr/>
        </p:nvSpPr>
        <p:spPr>
          <a:xfrm>
            <a:off x="6590896" y="1242130"/>
            <a:ext cx="1294123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2BAB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278296" y="82800"/>
            <a:ext cx="6624736" cy="7132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</a:pPr>
            <a:r>
              <a:rPr b="0" i="0" lang="pt-BR" sz="24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Projeto</a:t>
            </a:r>
            <a:endParaRPr b="0" i="1" sz="24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DBD9"/>
              </a:buClr>
              <a:buSzPts val="1100"/>
              <a:buFont typeface="Open Sans"/>
              <a:buNone/>
            </a:pPr>
            <a:r>
              <a:rPr b="0" i="0" lang="pt-BR" sz="1100" u="none" cap="none" strike="noStrike">
                <a:solidFill>
                  <a:srgbClr val="6ADBD9"/>
                </a:solidFill>
                <a:latin typeface="Open Sans"/>
                <a:ea typeface="Open Sans"/>
                <a:cs typeface="Open Sans"/>
                <a:sym typeface="Open Sans"/>
              </a:rPr>
              <a:t>2.  CONCEITO</a:t>
            </a:r>
            <a:endParaRPr b="0" i="0" sz="11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7" name="Google Shape;24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52546" y="1540860"/>
            <a:ext cx="2414744" cy="2311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1025" y="1260942"/>
            <a:ext cx="9347745" cy="4336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2020-04-08T18:00:12Z</dcterms:created>
  <dc:creator>karin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0x01010011F3874FBB2B8141BE8CEC6EBC0350C8</vt:lpwstr>
  </property>
</Properties>
</file>